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handoutMasterIdLst>
    <p:handoutMasterId r:id="rId38"/>
  </p:handoutMasterIdLst>
  <p:sldIdLst>
    <p:sldId id="257" r:id="rId3"/>
    <p:sldId id="258" r:id="rId4"/>
    <p:sldId id="259" r:id="rId5"/>
    <p:sldId id="264" r:id="rId6"/>
    <p:sldId id="338" r:id="rId7"/>
    <p:sldId id="339" r:id="rId8"/>
    <p:sldId id="341" r:id="rId9"/>
    <p:sldId id="342" r:id="rId10"/>
    <p:sldId id="343" r:id="rId11"/>
    <p:sldId id="344" r:id="rId12"/>
    <p:sldId id="345" r:id="rId13"/>
    <p:sldId id="346" r:id="rId14"/>
    <p:sldId id="347" r:id="rId15"/>
    <p:sldId id="348" r:id="rId16"/>
    <p:sldId id="354" r:id="rId17"/>
    <p:sldId id="356" r:id="rId18"/>
    <p:sldId id="314" r:id="rId19"/>
    <p:sldId id="386" r:id="rId20"/>
    <p:sldId id="387" r:id="rId21"/>
    <p:sldId id="388" r:id="rId22"/>
    <p:sldId id="389" r:id="rId23"/>
    <p:sldId id="390" r:id="rId24"/>
    <p:sldId id="391" r:id="rId25"/>
    <p:sldId id="392" r:id="rId26"/>
    <p:sldId id="357" r:id="rId27"/>
    <p:sldId id="358" r:id="rId28"/>
    <p:sldId id="313" r:id="rId29"/>
    <p:sldId id="359" r:id="rId30"/>
    <p:sldId id="361" r:id="rId31"/>
    <p:sldId id="369" r:id="rId32"/>
    <p:sldId id="262" r:id="rId33"/>
    <p:sldId id="305" r:id="rId34"/>
    <p:sldId id="379" r:id="rId35"/>
    <p:sldId id="260" r:id="rId36"/>
  </p:sldIdLst>
  <p:sldSz cx="12192000" cy="6858000"/>
  <p:notesSz cx="6858000" cy="9144000"/>
  <p:embeddedFontLst>
    <p:embeddedFont>
      <p:font typeface="思源宋体 CN Medium" panose="02020500000000000000" pitchFamily="18" charset="-122"/>
      <p:regular r:id="rId42"/>
    </p:embeddedFont>
    <p:embeddedFont>
      <p:font typeface="Calibri" panose="020F0502020204030204" charset="0"/>
      <p:regular r:id="rId43"/>
    </p:embeddedFont>
    <p:embeddedFont>
      <p:font typeface="思源宋体 CN Heavy" pitchFamily="18" charset="-122"/>
      <p:regular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03" autoAdjust="0"/>
    <p:restoredTop sz="94660"/>
  </p:normalViewPr>
  <p:slideViewPr>
    <p:cSldViewPr snapToGrid="0" showGuides="1">
      <p:cViewPr>
        <p:scale>
          <a:sx n="75" d="100"/>
          <a:sy n="75" d="100"/>
        </p:scale>
        <p:origin x="1332" y="696"/>
      </p:cViewPr>
      <p:guideLst>
        <p:guide pos="7352"/>
        <p:guide orient="horz" pos="241"/>
        <p:guide pos="2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24.xml"/><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Medium" panose="02020500000000000000" pitchFamily="18" charset="-122"/>
              <a:ea typeface="思源宋体 CN Medium" panose="020205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宋体 CN Medium" panose="02020500000000000000" pitchFamily="18" charset="-122"/>
              </a:rPr>
            </a:fld>
            <a:endParaRPr lang="zh-CN" altLang="en-US">
              <a:ea typeface="思源宋体 CN Medium" panose="020205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Medium" panose="02020500000000000000" pitchFamily="18" charset="-122"/>
              <a:ea typeface="思源宋体 CN Medium" panose="020205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宋体 CN Medium" panose="02020500000000000000" pitchFamily="18" charset="-122"/>
              </a:rPr>
            </a:fld>
            <a:endParaRPr lang="zh-CN" altLang="en-US">
              <a:ea typeface="思源宋体 CN Medium" panose="02020500000000000000"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Medium" panose="02020500000000000000" pitchFamily="18" charset="-122"/>
                <a:ea typeface="思源宋体 CN Medium" panose="02020500000000000000"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Medium" panose="02020500000000000000" pitchFamily="18" charset="-122"/>
                <a:ea typeface="思源宋体 CN Medium" panose="02020500000000000000" pitchFamily="18"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Medium" panose="02020500000000000000" pitchFamily="18" charset="-122"/>
                <a:ea typeface="思源宋体 CN Medium" panose="02020500000000000000"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Medium" panose="02020500000000000000" pitchFamily="18" charset="-122"/>
                <a:ea typeface="思源宋体 CN Medium" panose="02020500000000000000" pitchFamily="18"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1pPr>
    <a:lvl2pPr marL="4572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2pPr>
    <a:lvl3pPr marL="9144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3pPr>
    <a:lvl4pPr marL="13716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4pPr>
    <a:lvl5pPr marL="18288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 name="矩形 6"/>
          <p:cNvSpPr/>
          <p:nvPr userDrawn="1"/>
        </p:nvSpPr>
        <p:spPr>
          <a:xfrm>
            <a:off x="0" y="0"/>
            <a:ext cx="12192000" cy="6857999"/>
          </a:xfrm>
          <a:prstGeom prst="rect">
            <a:avLst/>
          </a:prstGeom>
          <a:blipFill dpi="0" rotWithShape="1">
            <a:blip r:embed="rId2">
              <a:alphaModFix amt="6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838325" y="1200150"/>
            <a:ext cx="8820150" cy="4076700"/>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矩形 2"/>
          <p:cNvSpPr/>
          <p:nvPr userDrawn="1"/>
        </p:nvSpPr>
        <p:spPr>
          <a:xfrm>
            <a:off x="0" y="0"/>
            <a:ext cx="12192000" cy="6857999"/>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tags" Target="../tags/tag10.xml"/><Relationship Id="rId4" Type="http://schemas.openxmlformats.org/officeDocument/2006/relationships/image" Target="../media/image20.png"/><Relationship Id="rId3" Type="http://schemas.openxmlformats.org/officeDocument/2006/relationships/tags" Target="../tags/tag9.xml"/><Relationship Id="rId2" Type="http://schemas.openxmlformats.org/officeDocument/2006/relationships/image" Target="../media/image19.png"/><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tags" Target="../tags/tag13.xml"/><Relationship Id="rId4" Type="http://schemas.openxmlformats.org/officeDocument/2006/relationships/image" Target="../media/image24.png"/><Relationship Id="rId3" Type="http://schemas.openxmlformats.org/officeDocument/2006/relationships/tags" Target="../tags/tag12.xml"/><Relationship Id="rId2" Type="http://schemas.openxmlformats.org/officeDocument/2006/relationships/image" Target="../media/image23.png"/><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tags" Target="../tags/tag17.xml"/><Relationship Id="rId6" Type="http://schemas.openxmlformats.org/officeDocument/2006/relationships/image" Target="../media/image29.png"/><Relationship Id="rId5" Type="http://schemas.openxmlformats.org/officeDocument/2006/relationships/tags" Target="../tags/tag16.xml"/><Relationship Id="rId4" Type="http://schemas.openxmlformats.org/officeDocument/2006/relationships/image" Target="../media/image28.png"/><Relationship Id="rId3" Type="http://schemas.openxmlformats.org/officeDocument/2006/relationships/tags" Target="../tags/tag15.xml"/><Relationship Id="rId2" Type="http://schemas.openxmlformats.org/officeDocument/2006/relationships/image" Target="../media/image27.png"/><Relationship Id="rId10" Type="http://schemas.openxmlformats.org/officeDocument/2006/relationships/slideLayout" Target="../slideLayouts/slideLayout2.xml"/><Relationship Id="rId1" Type="http://schemas.openxmlformats.org/officeDocument/2006/relationships/tags" Target="../tags/tag14.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tags" Target="../tags/tag19.xml"/><Relationship Id="rId2" Type="http://schemas.openxmlformats.org/officeDocument/2006/relationships/image" Target="../media/image32.png"/><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938411" y="2077135"/>
            <a:ext cx="8315178"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chemeClr val="tx1">
                    <a:lumMod val="85000"/>
                    <a:lumOff val="15000"/>
                  </a:schemeClr>
                </a:solidFill>
                <a:effectLst/>
                <a:uLnTx/>
                <a:uFillTx/>
                <a:latin typeface="Calibri" panose="020F0502020204030204" charset="0"/>
                <a:ea typeface="思源宋体 CN Heavy" pitchFamily="18" charset="-122"/>
                <a:cs typeface="Calibri" panose="020F0502020204030204" charset="0"/>
              </a:rPr>
              <a:t>Fabric Defect Detection System</a:t>
            </a:r>
            <a:endParaRPr kumimoji="0" lang="en-US" altLang="zh-CN" sz="4800" b="0" i="0" u="none" strike="noStrike" kern="1200" cap="none" spc="0" normalizeH="0" baseline="0" noProof="0" dirty="0">
              <a:ln>
                <a:noFill/>
              </a:ln>
              <a:solidFill>
                <a:schemeClr val="tx1">
                  <a:lumMod val="85000"/>
                  <a:lumOff val="15000"/>
                </a:schemeClr>
              </a:solidFill>
              <a:effectLst/>
              <a:uLnTx/>
              <a:uFillTx/>
              <a:latin typeface="Calibri" panose="020F0502020204030204" charset="0"/>
              <a:ea typeface="思源宋体 CN Heavy" pitchFamily="18" charset="-122"/>
              <a:cs typeface="Calibri" panose="020F0502020204030204" charset="0"/>
            </a:endParaRPr>
          </a:p>
        </p:txBody>
      </p:sp>
      <p:sp>
        <p:nvSpPr>
          <p:cNvPr id="10" name="文本框 9"/>
          <p:cNvSpPr txBox="1"/>
          <p:nvPr/>
        </p:nvSpPr>
        <p:spPr>
          <a:xfrm>
            <a:off x="4331970" y="4154170"/>
            <a:ext cx="2463800" cy="3067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思源宋体 CN Medium" panose="02020500000000000000" pitchFamily="18" charset="-122"/>
                <a:ea typeface="思源宋体 CN Medium" panose="02020500000000000000" pitchFamily="18" charset="-122"/>
                <a:cs typeface="+mn-cs"/>
              </a:rPr>
              <a:t>reporter:eleven group</a:t>
            </a:r>
            <a:endParaRPr kumimoji="0" lang="en-US" altLang="zh-CN" sz="1400" b="0" i="0" u="none" strike="noStrike" kern="1200" cap="none" spc="0" normalizeH="0" baseline="0" noProof="0" dirty="0">
              <a:ln>
                <a:noFill/>
              </a:ln>
              <a:solidFill>
                <a:schemeClr val="tx1">
                  <a:lumMod val="85000"/>
                  <a:lumOff val="15000"/>
                </a:scheme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13" name="文本框 12"/>
          <p:cNvSpPr txBox="1"/>
          <p:nvPr/>
        </p:nvSpPr>
        <p:spPr>
          <a:xfrm>
            <a:off x="6617968" y="4154219"/>
            <a:ext cx="2160000" cy="30670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思源宋体 CN Medium" panose="02020500000000000000" pitchFamily="18" charset="-122"/>
                <a:ea typeface="思源宋体 CN Medium" panose="02020500000000000000" pitchFamily="18" charset="-122"/>
                <a:cs typeface="+mn-cs"/>
              </a:rPr>
              <a:t>time:5.28</a:t>
            </a:r>
            <a:endParaRPr kumimoji="0" lang="en-US" altLang="zh-CN" sz="1400" b="0" i="0" u="none" strike="noStrike" kern="1200" cap="none" spc="0" normalizeH="0" baseline="0" noProof="0" dirty="0">
              <a:ln>
                <a:noFill/>
              </a:ln>
              <a:solidFill>
                <a:schemeClr val="tx1">
                  <a:lumMod val="85000"/>
                  <a:lumOff val="15000"/>
                </a:schemeClr>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2" name="矩形 1"/>
          <p:cNvSpPr/>
          <p:nvPr/>
        </p:nvSpPr>
        <p:spPr>
          <a:xfrm>
            <a:off x="4248149" y="4196422"/>
            <a:ext cx="45719" cy="2233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矩形 10"/>
          <p:cNvSpPr/>
          <p:nvPr/>
        </p:nvSpPr>
        <p:spPr>
          <a:xfrm>
            <a:off x="6534149" y="4196422"/>
            <a:ext cx="45719" cy="2233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 name="文本框 2"/>
          <p:cNvSpPr txBox="1"/>
          <p:nvPr/>
        </p:nvSpPr>
        <p:spPr>
          <a:xfrm>
            <a:off x="3354705" y="3073400"/>
            <a:ext cx="5482590" cy="534670"/>
          </a:xfrm>
          <a:prstGeom prst="rect">
            <a:avLst/>
          </a:prstGeom>
          <a:noFill/>
        </p:spPr>
        <p:txBody>
          <a:bodyPr wrap="square" rtlCol="0">
            <a:noAutofit/>
          </a:bodyPr>
          <a:p>
            <a:pPr algn="ctr"/>
            <a:r>
              <a:rPr lang="zh-CN" altLang="en-US"/>
              <a:t>Software project summary report</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6230" y="1421765"/>
            <a:ext cx="11559540" cy="47263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78790" y="1181735"/>
            <a:ext cx="11234420" cy="44945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21970" y="484505"/>
            <a:ext cx="13235940" cy="2482215"/>
          </a:xfrm>
          <a:prstGeom prst="rect">
            <a:avLst/>
          </a:prstGeom>
        </p:spPr>
      </p:pic>
      <p:sp>
        <p:nvSpPr>
          <p:cNvPr id="11" name="文本框 10"/>
          <p:cNvSpPr txBox="1"/>
          <p:nvPr/>
        </p:nvSpPr>
        <p:spPr>
          <a:xfrm>
            <a:off x="826770" y="3479800"/>
            <a:ext cx="10844530" cy="1243330"/>
          </a:xfrm>
          <a:prstGeom prst="rect">
            <a:avLst/>
          </a:prstGeom>
          <a:noFill/>
        </p:spPr>
        <p:txBody>
          <a:bodyPr wrap="square" rtlCol="0">
            <a:noAutofit/>
          </a:bodyPr>
          <a:p>
            <a:pPr indent="0" fontAlgn="auto">
              <a:lnSpc>
                <a:spcPct val="150000"/>
              </a:lnSpc>
            </a:pPr>
            <a:r>
              <a:rPr lang="en-US" altLang="zh-CN"/>
              <a:t>In the detect model, high qulity images with 2K resolution are used to train the model, but in real application scenarios, many images cannot achieve 2K resolution, so we proposed two method to solve this problem.Firstly, we can use low-qulity fabric images to fine-tune the model, but we lack a low-qulity image dataset, so we propose a solution: A generative model can be used to generate fake and low-quality images. </a:t>
            </a:r>
            <a:endParaRPr lang="en-US" altLang="zh-CN"/>
          </a:p>
          <a:p>
            <a:pPr indent="0" fontAlgn="auto">
              <a:lnSpc>
                <a:spcPct val="150000"/>
              </a:lnSpc>
            </a:pPr>
            <a:r>
              <a:rPr lang="en-US" altLang="zh-CN"/>
              <a:t>At the same time, for users who want to use the system but can not upload pictures for various reasons, the system can generate a picture for trying our system.</a:t>
            </a:r>
            <a:endParaRPr lang="en-US" altLang="zh-CN"/>
          </a:p>
        </p:txBody>
      </p:sp>
      <p:sp>
        <p:nvSpPr>
          <p:cNvPr id="12" name="文本框 11"/>
          <p:cNvSpPr txBox="1"/>
          <p:nvPr/>
        </p:nvSpPr>
        <p:spPr>
          <a:xfrm>
            <a:off x="3048000" y="2966720"/>
            <a:ext cx="6096000" cy="368300"/>
          </a:xfrm>
          <a:prstGeom prst="rect">
            <a:avLst/>
          </a:prstGeom>
          <a:noFill/>
        </p:spPr>
        <p:txBody>
          <a:bodyPr wrap="square" rtlCol="0" anchor="t">
            <a:spAutoFit/>
          </a:bodyPr>
          <a:p>
            <a:pPr algn="ctr"/>
            <a:r>
              <a:rPr lang="zh-CN" altLang="en-US">
                <a:sym typeface="+mn-ea"/>
              </a:rPr>
              <a:t>fake images</a:t>
            </a:r>
            <a:endParaRPr lang="zh-CN" altLang="en-US">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2240" y="643890"/>
            <a:ext cx="3783330" cy="5692140"/>
          </a:xfrm>
          <a:prstGeom prst="rect">
            <a:avLst/>
          </a:prstGeom>
          <a:noFill/>
        </p:spPr>
        <p:txBody>
          <a:bodyPr wrap="square" rtlCol="0" anchor="t">
            <a:noAutofit/>
          </a:bodyPr>
          <a:p>
            <a:pPr indent="0" fontAlgn="auto">
              <a:lnSpc>
                <a:spcPct val="150000"/>
              </a:lnSpc>
            </a:pPr>
            <a:r>
              <a:rPr lang="zh-CN" altLang="en-US"/>
              <a:t>Secondly, if the first method can not solve the problem, we will try to use a genrative model to transfer a low-qulity picture to a high-quality picture so that the detect model can detect a high-qulity picture instead of a low-qulity picture.</a:t>
            </a:r>
            <a:endParaRPr lang="zh-CN" altLang="en-US"/>
          </a:p>
        </p:txBody>
      </p:sp>
      <p:pic>
        <p:nvPicPr>
          <p:cNvPr id="5" name="图片 4"/>
          <p:cNvPicPr>
            <a:picLocks noChangeAspect="1"/>
          </p:cNvPicPr>
          <p:nvPr/>
        </p:nvPicPr>
        <p:blipFill>
          <a:blip r:embed="rId1"/>
          <a:stretch>
            <a:fillRect/>
          </a:stretch>
        </p:blipFill>
        <p:spPr>
          <a:xfrm>
            <a:off x="5245100" y="0"/>
            <a:ext cx="3333750" cy="1334135"/>
          </a:xfrm>
          <a:prstGeom prst="rect">
            <a:avLst/>
          </a:prstGeom>
        </p:spPr>
      </p:pic>
      <p:pic>
        <p:nvPicPr>
          <p:cNvPr id="6" name="图片 5"/>
          <p:cNvPicPr>
            <a:picLocks noChangeAspect="1"/>
          </p:cNvPicPr>
          <p:nvPr/>
        </p:nvPicPr>
        <p:blipFill>
          <a:blip r:embed="rId2"/>
          <a:stretch>
            <a:fillRect/>
          </a:stretch>
        </p:blipFill>
        <p:spPr>
          <a:xfrm>
            <a:off x="4137660" y="1393190"/>
            <a:ext cx="6433820" cy="2573020"/>
          </a:xfrm>
          <a:prstGeom prst="rect">
            <a:avLst/>
          </a:prstGeom>
        </p:spPr>
      </p:pic>
      <p:pic>
        <p:nvPicPr>
          <p:cNvPr id="7" name="图片 6"/>
          <p:cNvPicPr>
            <a:picLocks noChangeAspect="1"/>
          </p:cNvPicPr>
          <p:nvPr/>
        </p:nvPicPr>
        <p:blipFill>
          <a:blip r:embed="rId3"/>
          <a:stretch>
            <a:fillRect/>
          </a:stretch>
        </p:blipFill>
        <p:spPr>
          <a:xfrm>
            <a:off x="4137660" y="4109720"/>
            <a:ext cx="6433820" cy="2573655"/>
          </a:xfrm>
          <a:prstGeom prst="rect">
            <a:avLst/>
          </a:prstGeom>
        </p:spPr>
      </p:pic>
      <p:sp>
        <p:nvSpPr>
          <p:cNvPr id="8" name="文本框 7"/>
          <p:cNvSpPr txBox="1"/>
          <p:nvPr/>
        </p:nvSpPr>
        <p:spPr>
          <a:xfrm>
            <a:off x="9156065" y="501650"/>
            <a:ext cx="1602740" cy="330200"/>
          </a:xfrm>
          <a:prstGeom prst="rect">
            <a:avLst/>
          </a:prstGeom>
          <a:noFill/>
        </p:spPr>
        <p:txBody>
          <a:bodyPr wrap="square" rtlCol="0">
            <a:noAutofit/>
          </a:bodyPr>
          <a:p>
            <a:r>
              <a:rPr lang="zh-CN" altLang="en-US"/>
              <a:t>Original size</a:t>
            </a:r>
            <a:endParaRPr lang="zh-CN" altLang="en-US"/>
          </a:p>
        </p:txBody>
      </p:sp>
      <p:sp>
        <p:nvSpPr>
          <p:cNvPr id="9" name="文本框 8"/>
          <p:cNvSpPr txBox="1"/>
          <p:nvPr/>
        </p:nvSpPr>
        <p:spPr>
          <a:xfrm>
            <a:off x="10758805" y="2485390"/>
            <a:ext cx="1237615" cy="387985"/>
          </a:xfrm>
          <a:prstGeom prst="rect">
            <a:avLst/>
          </a:prstGeom>
          <a:noFill/>
        </p:spPr>
        <p:txBody>
          <a:bodyPr wrap="square" rtlCol="0" anchor="t">
            <a:noAutofit/>
          </a:bodyPr>
          <a:p>
            <a:r>
              <a:rPr lang="en-US" altLang="zh-CN"/>
              <a:t>Re</a:t>
            </a:r>
            <a:r>
              <a:rPr lang="zh-CN" altLang="en-US"/>
              <a:t>size</a:t>
            </a:r>
            <a:endParaRPr lang="zh-CN" altLang="en-US"/>
          </a:p>
        </p:txBody>
      </p:sp>
      <p:sp>
        <p:nvSpPr>
          <p:cNvPr id="10" name="文本框 9"/>
          <p:cNvSpPr txBox="1"/>
          <p:nvPr/>
        </p:nvSpPr>
        <p:spPr>
          <a:xfrm>
            <a:off x="10868025" y="5073650"/>
            <a:ext cx="1024255" cy="368300"/>
          </a:xfrm>
          <a:prstGeom prst="rect">
            <a:avLst/>
          </a:prstGeom>
          <a:noFill/>
        </p:spPr>
        <p:txBody>
          <a:bodyPr wrap="square" rtlCol="0">
            <a:spAutoFit/>
          </a:bodyPr>
          <a:p>
            <a:r>
              <a:rPr lang="en-US" altLang="zh-CN"/>
              <a:t>Ours</a:t>
            </a:r>
            <a:endParaRPr lang="en-US" alt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46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Project schedule</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graphicFrame>
        <p:nvGraphicFramePr>
          <p:cNvPr id="5" name="表格 4"/>
          <p:cNvGraphicFramePr/>
          <p:nvPr>
            <p:custDataLst>
              <p:tags r:id="rId1"/>
            </p:custDataLst>
          </p:nvPr>
        </p:nvGraphicFramePr>
        <p:xfrm>
          <a:off x="2481580" y="3466465"/>
          <a:ext cx="7409815" cy="1534160"/>
        </p:xfrm>
        <a:graphic>
          <a:graphicData uri="http://schemas.openxmlformats.org/drawingml/2006/table">
            <a:tbl>
              <a:tblPr/>
              <a:tblGrid>
                <a:gridCol w="1851660"/>
                <a:gridCol w="1851660"/>
                <a:gridCol w="1852930"/>
                <a:gridCol w="1853565"/>
              </a:tblGrid>
              <a:tr h="250190">
                <a:tc gridSpan="3">
                  <a:txBody>
                    <a:bodyPr/>
                    <a:p>
                      <a:pPr indent="0">
                        <a:buNone/>
                      </a:pPr>
                      <a:r>
                        <a:rPr lang="en-US" sz="1000" b="0">
                          <a:latin typeface="宋体" pitchFamily="2" charset="-122"/>
                          <a:ea typeface="宋体" pitchFamily="2" charset="-122"/>
                          <a:cs typeface="宋体" pitchFamily="2" charset="-122"/>
                        </a:rPr>
                        <a:t>Sprint</a:t>
                      </a:r>
                      <a:r>
                        <a:rPr lang="en-US" sz="1000" b="0">
                          <a:latin typeface="Calibri" panose="020F0502020204030204" charset="0"/>
                          <a:cs typeface="Calibri" panose="020F0502020204030204" charset="0"/>
                        </a:rPr>
                        <a:t>2</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endParaRPr lang="en-US" altLang="en-US" sz="1000" b="0">
                        <a:latin typeface="宋体" pitchFamily="2" charset="-122"/>
                        <a:ea typeface="宋体" pitchFamily="2" charset="-122"/>
                        <a:cs typeface="宋体" pitchFamily="2" charset="-122"/>
                      </a:endParaRPr>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tr>
              <a:tr h="1283970">
                <a:tc>
                  <a:txBody>
                    <a:bodyPr/>
                    <a:p>
                      <a:pPr indent="0">
                        <a:buNone/>
                      </a:pPr>
                      <a:r>
                        <a:rPr lang="en-US" sz="1000" b="0">
                          <a:latin typeface="Calibri" panose="020F0502020204030204" charset="0"/>
                          <a:cs typeface="Calibri" panose="020F0502020204030204" charset="0"/>
                        </a:rPr>
                        <a:t>Week 11 </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Week 12</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member submits the a module of the server.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t>The module can be used to solve the corresponding requirement.</a:t>
                      </a:r>
                      <a:endParaRPr lang="en-US" sz="1000" b="0"/>
                    </a:p>
                    <a:p>
                      <a:pPr indent="0">
                        <a:buNone/>
                      </a:pPr>
                      <a:r>
                        <a:rPr lang="en-US" sz="1000" b="0"/>
                        <a:t>The main module need to upload the picture to the server and download the picture from the server.</a:t>
                      </a:r>
                      <a:endParaRPr lang="en-US" sz="1000" b="0"/>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Our team together did a simple module of the server.</a:t>
                      </a:r>
                      <a:endParaRPr lang="en-US" altLang="en-US" sz="1000" b="0">
                        <a:solidFill>
                          <a:srgbClr val="FF0000"/>
                        </a:solidFill>
                        <a:latin typeface="Calibri" panose="020F0502020204030204" charset="0"/>
                        <a:ea typeface="Calibri" panose="020F0502020204030204" charset="0"/>
                        <a:cs typeface="Calibri" panose="020F0502020204030204" charset="0"/>
                      </a:endParaRPr>
                    </a:p>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We </a:t>
                      </a:r>
                      <a:r>
                        <a:rPr lang="en-US" altLang="en-US" sz="1000">
                          <a:solidFill>
                            <a:srgbClr val="FF0000"/>
                          </a:solidFill>
                          <a:latin typeface="Calibri" panose="020F0502020204030204" charset="0"/>
                          <a:ea typeface="Calibri" panose="020F0502020204030204" charset="0"/>
                          <a:cs typeface="Calibri" panose="020F0502020204030204" charset="0"/>
                          <a:sym typeface="+mn-ea"/>
                        </a:rPr>
                        <a:t>ompleted the module on time.</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图片 5" descr="截屏2023-05-29 20.45.31"/>
          <p:cNvPicPr>
            <a:picLocks noChangeAspect="1"/>
          </p:cNvPicPr>
          <p:nvPr/>
        </p:nvPicPr>
        <p:blipFill>
          <a:blip r:embed="rId2"/>
          <a:stretch>
            <a:fillRect/>
          </a:stretch>
        </p:blipFill>
        <p:spPr>
          <a:xfrm>
            <a:off x="1163320" y="643890"/>
            <a:ext cx="10045700" cy="2451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1310" y="194310"/>
            <a:ext cx="1871980" cy="368300"/>
          </a:xfrm>
          <a:prstGeom prst="rect">
            <a:avLst/>
          </a:prstGeom>
          <a:noFill/>
        </p:spPr>
        <p:txBody>
          <a:bodyPr wrap="none" rtlCol="0" anchor="t">
            <a:spAutoFit/>
          </a:bodyPr>
          <a:p>
            <a:pPr marR="0" indent="0" defTabSz="914400" fontAlgn="auto">
              <a:lnSpc>
                <a:spcPct val="100000"/>
              </a:lnSpc>
              <a:spcBef>
                <a:spcPts val="0"/>
              </a:spcBef>
              <a:spcAft>
                <a:spcPts val="0"/>
              </a:spcAft>
              <a:buClrTx/>
              <a:buSzTx/>
              <a:buFontTx/>
              <a:buNone/>
              <a:defRPr/>
            </a:pPr>
            <a:r>
              <a:rPr lang="en-US" altLang="zh-CN" noProof="0" dirty="0">
                <a:solidFill>
                  <a:prstClr val="black">
                    <a:lumMod val="85000"/>
                    <a:lumOff val="15000"/>
                  </a:prstClr>
                </a:solidFill>
                <a:latin typeface="思源宋体 CN Heavy" pitchFamily="18" charset="-122"/>
                <a:ea typeface="思源宋体 CN Heavy" pitchFamily="18" charset="-122"/>
                <a:sym typeface="+mn-ea"/>
              </a:rPr>
              <a:t>Project schedule</a:t>
            </a:r>
            <a:endParaRPr lang="zh-CN" altLang="en-US"/>
          </a:p>
        </p:txBody>
      </p:sp>
      <p:pic>
        <p:nvPicPr>
          <p:cNvPr id="4" name="图片 3" descr="截屏2023-05-29 20.47.11"/>
          <p:cNvPicPr>
            <a:picLocks noChangeAspect="1"/>
          </p:cNvPicPr>
          <p:nvPr/>
        </p:nvPicPr>
        <p:blipFill>
          <a:blip r:embed="rId1"/>
          <a:stretch>
            <a:fillRect/>
          </a:stretch>
        </p:blipFill>
        <p:spPr>
          <a:xfrm>
            <a:off x="1016000" y="671195"/>
            <a:ext cx="10160000" cy="1955800"/>
          </a:xfrm>
          <a:prstGeom prst="rect">
            <a:avLst/>
          </a:prstGeom>
        </p:spPr>
      </p:pic>
      <p:graphicFrame>
        <p:nvGraphicFramePr>
          <p:cNvPr id="5" name="表格 4"/>
          <p:cNvGraphicFramePr/>
          <p:nvPr>
            <p:custDataLst>
              <p:tags r:id="rId2"/>
            </p:custDataLst>
          </p:nvPr>
        </p:nvGraphicFramePr>
        <p:xfrm>
          <a:off x="2277110" y="2868930"/>
          <a:ext cx="7409815" cy="3342005"/>
        </p:xfrm>
        <a:graphic>
          <a:graphicData uri="http://schemas.openxmlformats.org/drawingml/2006/table">
            <a:tbl>
              <a:tblPr/>
              <a:tblGrid>
                <a:gridCol w="1851660"/>
                <a:gridCol w="1851660"/>
                <a:gridCol w="1852930"/>
                <a:gridCol w="1853565"/>
              </a:tblGrid>
              <a:tr h="260985">
                <a:tc gridSpan="3">
                  <a:txBody>
                    <a:bodyPr/>
                    <a:p>
                      <a:pPr indent="0">
                        <a:buNone/>
                      </a:pPr>
                      <a:r>
                        <a:rPr lang="en-US" sz="1000" b="0">
                          <a:latin typeface="宋体" pitchFamily="2" charset="-122"/>
                          <a:ea typeface="宋体" pitchFamily="2" charset="-122"/>
                          <a:cs typeface="宋体" pitchFamily="2" charset="-122"/>
                        </a:rPr>
                        <a:t>Sprint</a:t>
                      </a:r>
                      <a:r>
                        <a:rPr lang="en-US" sz="1000" b="0">
                          <a:latin typeface="Calibri" panose="020F0502020204030204" charset="0"/>
                          <a:cs typeface="Calibri" panose="020F0502020204030204" charset="0"/>
                        </a:rPr>
                        <a:t>2</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endParaRPr lang="en-US" altLang="en-US" sz="1000" b="0">
                        <a:latin typeface="宋体" pitchFamily="2" charset="-122"/>
                        <a:ea typeface="宋体" pitchFamily="2" charset="-122"/>
                        <a:cs typeface="宋体" pitchFamily="2" charset="-122"/>
                      </a:endParaRPr>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tr>
              <a:tr h="1282700">
                <a:tc>
                  <a:txBody>
                    <a:bodyPr/>
                    <a:p>
                      <a:pPr indent="0">
                        <a:buNone/>
                      </a:pPr>
                      <a:r>
                        <a:rPr lang="en-US" sz="1000" b="0">
                          <a:latin typeface="Calibri" panose="020F0502020204030204" charset="0"/>
                          <a:cs typeface="Calibri" panose="020F0502020204030204" charset="0"/>
                        </a:rPr>
                        <a:t>Week 13 </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Week 14</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member submits the a module of web page.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t>The module can be used to solve the corresponding requirement.</a:t>
                      </a:r>
                      <a:endParaRPr lang="en-US" sz="1000" b="0"/>
                    </a:p>
                    <a:p>
                      <a:pPr indent="0">
                        <a:buNone/>
                      </a:pPr>
                      <a:r>
                        <a:rPr lang="en-US" sz="1000" b="0"/>
                        <a:t>User can use the web page to download and upload picture for detect.</a:t>
                      </a:r>
                      <a:endParaRPr lang="en-US" sz="1000" b="0"/>
                    </a:p>
                    <a:p>
                      <a:pPr indent="0">
                        <a:buNone/>
                      </a:pPr>
                      <a:r>
                        <a:rPr lang="en-US" sz="1000" b="0"/>
                        <a:t>User can use the web page to generate a picture for preview.</a:t>
                      </a:r>
                      <a:endParaRPr lang="en-US" sz="1000" b="0"/>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Our team together did a simple module of Web page.</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3-05-29 20.52.33"/>
          <p:cNvPicPr>
            <a:picLocks noChangeAspect="1"/>
          </p:cNvPicPr>
          <p:nvPr/>
        </p:nvPicPr>
        <p:blipFill>
          <a:blip r:embed="rId1"/>
          <a:stretch>
            <a:fillRect/>
          </a:stretch>
        </p:blipFill>
        <p:spPr>
          <a:xfrm>
            <a:off x="1102360" y="1235710"/>
            <a:ext cx="10210800" cy="1092200"/>
          </a:xfrm>
          <a:prstGeom prst="rect">
            <a:avLst/>
          </a:prstGeom>
        </p:spPr>
      </p:pic>
      <p:sp>
        <p:nvSpPr>
          <p:cNvPr id="4" name="文本框 3"/>
          <p:cNvSpPr txBox="1"/>
          <p:nvPr/>
        </p:nvSpPr>
        <p:spPr>
          <a:xfrm>
            <a:off x="321310" y="194310"/>
            <a:ext cx="1871980" cy="368300"/>
          </a:xfrm>
          <a:prstGeom prst="rect">
            <a:avLst/>
          </a:prstGeom>
          <a:noFill/>
        </p:spPr>
        <p:txBody>
          <a:bodyPr wrap="none" rtlCol="0" anchor="t">
            <a:spAutoFit/>
          </a:bodyPr>
          <a:p>
            <a:pPr marR="0" indent="0" defTabSz="914400" fontAlgn="auto">
              <a:lnSpc>
                <a:spcPct val="100000"/>
              </a:lnSpc>
              <a:spcBef>
                <a:spcPts val="0"/>
              </a:spcBef>
              <a:spcAft>
                <a:spcPts val="0"/>
              </a:spcAft>
              <a:buClrTx/>
              <a:buSzTx/>
              <a:buFontTx/>
              <a:buNone/>
              <a:defRPr/>
            </a:pPr>
            <a:r>
              <a:rPr lang="en-US" altLang="zh-CN" noProof="0" dirty="0">
                <a:solidFill>
                  <a:prstClr val="black">
                    <a:lumMod val="85000"/>
                    <a:lumOff val="15000"/>
                  </a:prstClr>
                </a:solidFill>
                <a:latin typeface="思源宋体 CN Heavy" pitchFamily="18" charset="-122"/>
                <a:ea typeface="思源宋体 CN Heavy" pitchFamily="18" charset="-122"/>
                <a:sym typeface="+mn-ea"/>
              </a:rPr>
              <a:t>Project schedule</a:t>
            </a:r>
            <a:endParaRPr lang="zh-CN" altLang="en-US"/>
          </a:p>
        </p:txBody>
      </p:sp>
      <p:graphicFrame>
        <p:nvGraphicFramePr>
          <p:cNvPr id="5" name="表格 4"/>
          <p:cNvGraphicFramePr/>
          <p:nvPr>
            <p:custDataLst>
              <p:tags r:id="rId2"/>
            </p:custDataLst>
          </p:nvPr>
        </p:nvGraphicFramePr>
        <p:xfrm>
          <a:off x="2391410" y="2626995"/>
          <a:ext cx="7409815" cy="3342005"/>
        </p:xfrm>
        <a:graphic>
          <a:graphicData uri="http://schemas.openxmlformats.org/drawingml/2006/table">
            <a:tbl>
              <a:tblPr/>
              <a:tblGrid>
                <a:gridCol w="1851660"/>
                <a:gridCol w="1851660"/>
                <a:gridCol w="1852930"/>
                <a:gridCol w="1853565"/>
              </a:tblGrid>
              <a:tr h="260985">
                <a:tc gridSpan="3">
                  <a:txBody>
                    <a:bodyPr/>
                    <a:p>
                      <a:pPr indent="0">
                        <a:buNone/>
                      </a:pPr>
                      <a:r>
                        <a:rPr lang="en-US" sz="1000" b="0">
                          <a:latin typeface="宋体" pitchFamily="2" charset="-122"/>
                          <a:ea typeface="宋体" pitchFamily="2" charset="-122"/>
                          <a:cs typeface="宋体" pitchFamily="2" charset="-122"/>
                        </a:rPr>
                        <a:t>Sprint</a:t>
                      </a:r>
                      <a:r>
                        <a:rPr lang="en-US" sz="1000" b="0">
                          <a:latin typeface="Calibri" panose="020F0502020204030204" charset="0"/>
                          <a:cs typeface="Calibri" panose="020F0502020204030204" charset="0"/>
                        </a:rPr>
                        <a:t>2</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endParaRPr lang="en-US" altLang="en-US" sz="1000" b="0">
                        <a:latin typeface="宋体" pitchFamily="2" charset="-122"/>
                        <a:ea typeface="宋体" pitchFamily="2" charset="-122"/>
                        <a:cs typeface="宋体" pitchFamily="2" charset="-122"/>
                      </a:endParaRPr>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tr>
              <a:tr h="514350">
                <a:tc>
                  <a:txBody>
                    <a:bodyPr/>
                    <a:p>
                      <a:pPr indent="0">
                        <a:buNone/>
                      </a:pPr>
                      <a:r>
                        <a:rPr lang="en-US" sz="1000" b="0">
                          <a:latin typeface="Calibri" panose="020F0502020204030204" charset="0"/>
                          <a:cs typeface="Calibri" panose="020F0502020204030204" charset="0"/>
                        </a:rPr>
                        <a:t>Week 15</a:t>
                      </a:r>
                      <a:endParaRPr lang="en-US" sz="1000" b="0">
                        <a:latin typeface="Calibri" panose="020F0502020204030204" charset="0"/>
                        <a:cs typeface="Calibri" panose="020F0502020204030204" charset="0"/>
                      </a:endParaRPr>
                    </a:p>
                    <a:p>
                      <a:pPr indent="0">
                        <a:buNone/>
                      </a:pPr>
                      <a:r>
                        <a:rPr lang="en-US" altLang="en-US" sz="1000" b="0">
                          <a:latin typeface="Calibri" panose="020F0502020204030204" charset="0"/>
                          <a:ea typeface="Calibri" panose="020F0502020204030204" charset="0"/>
                          <a:cs typeface="Calibri" panose="020F0502020204030204" charset="0"/>
                        </a:rPr>
                        <a:t>Week16</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teams submit the system.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ea typeface="宋体" pitchFamily="2" charset="-122"/>
                          <a:cs typeface="宋体" pitchFamily="2" charset="-122"/>
                        </a:rPr>
                        <a:t>Theteamgive</a:t>
                      </a:r>
                      <a:r>
                        <a:rPr lang="en-US" sz="1000" b="0">
                          <a:latin typeface="Calibri" panose="020F0502020204030204" charset="0"/>
                          <a:cs typeface="Calibri" panose="020F0502020204030204" charset="0"/>
                        </a:rPr>
                        <a:t>the presentation of the system.</a:t>
                      </a:r>
                      <a:endParaRPr lang="en-US" altLang="en-US" sz="1000" b="0">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宋体" pitchFamily="2" charset="-122"/>
                          <a:ea typeface="宋体" pitchFamily="2" charset="-122"/>
                          <a:cs typeface="宋体" pitchFamily="2" charset="-122"/>
                        </a:rPr>
                        <a:t>Our team made a meeting and finally made the PPT doc and so on.</a:t>
                      </a:r>
                      <a:endParaRPr lang="en-US" altLang="en-US" sz="1000" b="0">
                        <a:solidFill>
                          <a:srgbClr val="FF0000"/>
                        </a:solidFill>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Project Cost</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sp>
        <p:nvSpPr>
          <p:cNvPr id="4" name="文本框 3"/>
          <p:cNvSpPr txBox="1"/>
          <p:nvPr/>
        </p:nvSpPr>
        <p:spPr>
          <a:xfrm>
            <a:off x="1181100" y="5124450"/>
            <a:ext cx="9836785" cy="1602105"/>
          </a:xfrm>
          <a:prstGeom prst="rect">
            <a:avLst/>
          </a:prstGeom>
          <a:noFill/>
          <a:ln w="9525">
            <a:noFill/>
          </a:ln>
        </p:spPr>
        <p:txBody>
          <a:bodyPr>
            <a:noAutofit/>
          </a:bodyPr>
          <a:p>
            <a:pPr indent="0" fontAlgn="auto">
              <a:lnSpc>
                <a:spcPct val="150000"/>
              </a:lnSpc>
            </a:pPr>
            <a:r>
              <a:rPr lang="en-US" sz="2400" b="0">
                <a:latin typeface="Calibri" panose="020F0502020204030204" charset="0"/>
                <a:ea typeface="宋体" pitchFamily="2" charset="-122"/>
              </a:rPr>
              <a:t>The picture of this </a:t>
            </a:r>
            <a:r>
              <a:rPr lang="en-US" sz="2400" b="0">
                <a:latin typeface="Calibri" panose="020F0502020204030204" charset="0"/>
                <a:ea typeface="宋体" pitchFamily="2" charset="-122"/>
              </a:rPr>
              <a:t>page is the schedule cost of our team.We can see that we delay our plan at week8 for some members or our group be sick which led them can’t finish their work on time. </a:t>
            </a:r>
            <a:endParaRPr lang="en-US" sz="2400" b="0">
              <a:latin typeface="Calibri" panose="020F0502020204030204" charset="0"/>
              <a:ea typeface="宋体" pitchFamily="2" charset="-122"/>
            </a:endParaRPr>
          </a:p>
          <a:p>
            <a:pPr indent="0" fontAlgn="auto">
              <a:lnSpc>
                <a:spcPct val="150000"/>
              </a:lnSpc>
            </a:pPr>
            <a:r>
              <a:rPr lang="en-US" b="0">
                <a:latin typeface="Calibri" panose="020F0502020204030204" charset="0"/>
                <a:ea typeface="宋体" pitchFamily="2" charset="-122"/>
              </a:rPr>
              <a:t>  </a:t>
            </a:r>
            <a:r>
              <a:rPr lang="en-US" sz="2400" b="1">
                <a:latin typeface="Calibri" panose="020F0502020204030204" charset="0"/>
                <a:ea typeface="宋体" pitchFamily="2" charset="-122"/>
              </a:rPr>
              <a:t> </a:t>
            </a:r>
            <a:endParaRPr lang="en-US" altLang="en-US" sz="2400" b="1">
              <a:latin typeface="Calibri" panose="020F0502020204030204" charset="0"/>
              <a:ea typeface="宋体" pitchFamily="2" charset="-122"/>
            </a:endParaRPr>
          </a:p>
        </p:txBody>
      </p:sp>
      <p:pic>
        <p:nvPicPr>
          <p:cNvPr id="6" name="图片 5" descr="5304"/>
          <p:cNvPicPr>
            <a:picLocks noChangeAspect="1"/>
          </p:cNvPicPr>
          <p:nvPr/>
        </p:nvPicPr>
        <p:blipFill>
          <a:blip r:embed="rId1"/>
          <a:stretch>
            <a:fillRect/>
          </a:stretch>
        </p:blipFill>
        <p:spPr>
          <a:xfrm>
            <a:off x="1572895" y="683895"/>
            <a:ext cx="8717280" cy="43738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02</a:t>
            </a:r>
            <a:endParaRPr kumimoji="0" lang="zh-CN" altLang="en-US"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4767886" y="3044781"/>
            <a:ext cx="2697480" cy="7683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noProof="0" dirty="0">
                <a:ln>
                  <a:noFill/>
                </a:ln>
                <a:solidFill>
                  <a:schemeClr val="tx1">
                    <a:lumMod val="85000"/>
                    <a:lumOff val="15000"/>
                  </a:schemeClr>
                </a:solidFill>
                <a:effectLst/>
                <a:uLnTx/>
                <a:uFillTx/>
                <a:latin typeface="思源宋体 CN Heavy" pitchFamily="18" charset="-122"/>
                <a:ea typeface="思源宋体 CN Heavy" pitchFamily="18" charset="-122"/>
                <a:sym typeface="+mn-ea"/>
              </a:rPr>
              <a:t>Test Plan </a:t>
            </a:r>
            <a:endParaRPr kumimoji="0" lang="zh-CN" altLang="en-US" sz="44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70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Test Plan</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sp>
        <p:nvSpPr>
          <p:cNvPr id="5" name="文本框 4"/>
          <p:cNvSpPr txBox="1"/>
          <p:nvPr/>
        </p:nvSpPr>
        <p:spPr>
          <a:xfrm>
            <a:off x="3362960" y="5226050"/>
            <a:ext cx="5465445" cy="368300"/>
          </a:xfrm>
          <a:prstGeom prst="rect">
            <a:avLst/>
          </a:prstGeom>
          <a:noFill/>
        </p:spPr>
        <p:txBody>
          <a:bodyPr wrap="none" rtlCol="0" anchor="t">
            <a:spAutoFit/>
          </a:bodyPr>
          <a:p>
            <a:r>
              <a:rPr lang="en-US" altLang="zh-CN">
                <a:sym typeface="+mn-ea"/>
              </a:rPr>
              <a:t>The complete content is in the doc of test plan. </a:t>
            </a:r>
            <a:endParaRPr lang="zh-CN" altLang="en-US"/>
          </a:p>
        </p:txBody>
      </p:sp>
      <p:graphicFrame>
        <p:nvGraphicFramePr>
          <p:cNvPr id="6" name="表格 5"/>
          <p:cNvGraphicFramePr/>
          <p:nvPr>
            <p:custDataLst>
              <p:tags r:id="rId1"/>
            </p:custDataLst>
          </p:nvPr>
        </p:nvGraphicFramePr>
        <p:xfrm>
          <a:off x="2875915" y="1339850"/>
          <a:ext cx="6440805" cy="3190240"/>
        </p:xfrm>
        <a:graphic>
          <a:graphicData uri="http://schemas.openxmlformats.org/drawingml/2006/table">
            <a:tbl>
              <a:tblPr firstRow="1" bandRow="1">
                <a:tableStyleId>{5940675A-B579-460E-94D1-54222C63F5DA}</a:tableStyleId>
              </a:tblPr>
              <a:tblGrid>
                <a:gridCol w="1238250"/>
                <a:gridCol w="1858645"/>
                <a:gridCol w="1238250"/>
                <a:gridCol w="989965"/>
                <a:gridCol w="1115695"/>
              </a:tblGrid>
              <a:tr h="563245">
                <a:tc>
                  <a:txBody>
                    <a:bodyPr/>
                    <a:p>
                      <a:pPr indent="0">
                        <a:buNone/>
                      </a:pPr>
                      <a:r>
                        <a:rPr lang="en-US" sz="1000" b="1">
                          <a:latin typeface="宋体" pitchFamily="2" charset="-122"/>
                          <a:cs typeface="宋体" pitchFamily="2" charset="-122"/>
                        </a:rPr>
                        <a:t>Test phase</a:t>
                      </a:r>
                      <a:endParaRPr lang="en-US" altLang="en-US" sz="1000" b="1">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3B3B3"/>
                    </a:solidFill>
                  </a:tcPr>
                </a:tc>
                <a:tc>
                  <a:txBody>
                    <a:bodyPr/>
                    <a:p>
                      <a:pPr indent="0">
                        <a:buNone/>
                      </a:pPr>
                      <a:r>
                        <a:rPr lang="en-US" sz="1000" b="1">
                          <a:latin typeface="宋体" pitchFamily="2" charset="-122"/>
                          <a:cs typeface="宋体" pitchFamily="2" charset="-122"/>
                        </a:rPr>
                        <a:t>Test tasks</a:t>
                      </a:r>
                      <a:endParaRPr lang="en-US" altLang="en-US" sz="1000" b="1">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3B3B3"/>
                    </a:solidFill>
                  </a:tcPr>
                </a:tc>
                <a:tc>
                  <a:txBody>
                    <a:bodyPr/>
                    <a:p>
                      <a:pPr indent="0">
                        <a:buNone/>
                      </a:pPr>
                      <a:r>
                        <a:rPr lang="en-US" sz="1000" b="1">
                          <a:latin typeface="宋体" pitchFamily="2" charset="-122"/>
                          <a:cs typeface="宋体" pitchFamily="2" charset="-122"/>
                        </a:rPr>
                        <a:t>Workload estimates</a:t>
                      </a:r>
                      <a:endParaRPr lang="en-US" altLang="en-US" sz="1000" b="1">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3B3B3"/>
                    </a:solidFill>
                  </a:tcPr>
                </a:tc>
                <a:tc>
                  <a:txBody>
                    <a:bodyPr/>
                    <a:p>
                      <a:pPr indent="0">
                        <a:buNone/>
                      </a:pPr>
                      <a:r>
                        <a:rPr lang="en-US" sz="1000" b="1">
                          <a:latin typeface="宋体" pitchFamily="2" charset="-122"/>
                          <a:cs typeface="宋体" pitchFamily="2" charset="-122"/>
                        </a:rPr>
                        <a:t>Staff </a:t>
                      </a:r>
                      <a:endParaRPr lang="en-US" altLang="en-US" sz="1000" b="1">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3B3B3"/>
                    </a:solidFill>
                  </a:tcPr>
                </a:tc>
                <a:tc>
                  <a:txBody>
                    <a:bodyPr/>
                    <a:p>
                      <a:pPr indent="0">
                        <a:buNone/>
                      </a:pPr>
                      <a:r>
                        <a:rPr lang="en-US" sz="1000" b="1">
                          <a:latin typeface="宋体" pitchFamily="2" charset="-122"/>
                          <a:cs typeface="宋体" pitchFamily="2" charset="-122"/>
                        </a:rPr>
                        <a:t>Start and finsh times</a:t>
                      </a:r>
                      <a:endParaRPr lang="en-US" altLang="en-US" sz="1000" b="1">
                        <a:latin typeface="宋体" pitchFamily="2" charset="-122"/>
                        <a:ea typeface="宋体" pitchFamily="2" charset="-122"/>
                        <a:cs typeface="宋体"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3B3B3"/>
                    </a:solidFill>
                  </a:tcPr>
                </a:tc>
              </a:tr>
              <a:tr h="707390">
                <a:tc>
                  <a:txBody>
                    <a:bodyPr/>
                    <a:p>
                      <a:pPr indent="0">
                        <a:buNone/>
                      </a:pPr>
                      <a:r>
                        <a:rPr lang="en-US" sz="1000" b="0">
                          <a:latin typeface="宋体" pitchFamily="2" charset="-122"/>
                          <a:cs typeface="宋体" pitchFamily="2" charset="-122"/>
                        </a:rPr>
                        <a:t>Model Test</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tc>
                  <a:txBody>
                    <a:bodyPr/>
                    <a:p>
                      <a:pPr indent="0">
                        <a:buNone/>
                      </a:pPr>
                      <a:r>
                        <a:rPr lang="en-US" sz="1000" b="0">
                          <a:latin typeface="宋体" pitchFamily="2" charset="-122"/>
                          <a:cs typeface="宋体" pitchFamily="2" charset="-122"/>
                        </a:rPr>
                        <a:t>Modify the model.</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14 Days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Testers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4.10-4.23</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6755">
                <a:tc>
                  <a:txBody>
                    <a:bodyPr/>
                    <a:p>
                      <a:pPr indent="0">
                        <a:buNone/>
                      </a:pPr>
                      <a:r>
                        <a:rPr lang="en-US" sz="1000" b="0">
                          <a:latin typeface="宋体" pitchFamily="2" charset="-122"/>
                          <a:cs typeface="宋体" pitchFamily="2" charset="-122"/>
                        </a:rPr>
                        <a:t>FunctionTests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tc>
                  <a:txBody>
                    <a:bodyPr/>
                    <a:p>
                      <a:pPr indent="0">
                        <a:buNone/>
                      </a:pPr>
                      <a:r>
                        <a:rPr lang="en-US" sz="1000" b="0">
                          <a:latin typeface="宋体" pitchFamily="2" charset="-122"/>
                          <a:cs typeface="宋体" pitchFamily="2" charset="-122"/>
                        </a:rPr>
                        <a:t>Test the defect of the system.</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28 Days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Testers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4.24-</a:t>
                      </a:r>
                      <a:r>
                        <a:rPr lang="en-US" sz="1000" b="0">
                          <a:latin typeface="等线" panose="02010600030101010101" charset="-122"/>
                          <a:cs typeface="等线" panose="02010600030101010101" charset="-122"/>
                        </a:rPr>
                        <a:t>5</a:t>
                      </a:r>
                      <a:r>
                        <a:rPr lang="en-US" sz="1000" b="0">
                          <a:latin typeface="宋体" pitchFamily="2" charset="-122"/>
                          <a:cs typeface="宋体" pitchFamily="2" charset="-122"/>
                        </a:rPr>
                        <a:t>..21</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5285">
                <a:tc>
                  <a:txBody>
                    <a:bodyPr/>
                    <a:p>
                      <a:pPr indent="0">
                        <a:buNone/>
                      </a:pPr>
                      <a:r>
                        <a:rPr lang="en-US" sz="1000" b="0">
                          <a:latin typeface="宋体" pitchFamily="2" charset="-122"/>
                          <a:cs typeface="宋体" pitchFamily="2" charset="-122"/>
                        </a:rPr>
                        <a:t>API Tests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tc>
                  <a:txBody>
                    <a:bodyPr/>
                    <a:p>
                      <a:pPr indent="0">
                        <a:buNone/>
                      </a:pPr>
                      <a:r>
                        <a:rPr lang="en-US" sz="1000" b="0">
                          <a:latin typeface="宋体" pitchFamily="2" charset="-122"/>
                          <a:cs typeface="宋体" pitchFamily="2" charset="-122"/>
                        </a:rPr>
                        <a:t>Test the api of the system.</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10 Days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Testers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5</a:t>
                      </a:r>
                      <a:r>
                        <a:rPr lang="en-US" sz="1000" b="0">
                          <a:latin typeface="宋体" pitchFamily="2" charset="-122"/>
                          <a:cs typeface="宋体" pitchFamily="2" charset="-122"/>
                        </a:rPr>
                        <a:t>.22-6.1</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0855">
                <a:tc>
                  <a:txBody>
                    <a:bodyPr/>
                    <a:p>
                      <a:pPr indent="0">
                        <a:buNone/>
                      </a:pPr>
                      <a:r>
                        <a:rPr lang="en-US" sz="1000" b="0">
                          <a:latin typeface="宋体" pitchFamily="2" charset="-122"/>
                          <a:cs typeface="宋体" pitchFamily="2" charset="-122"/>
                        </a:rPr>
                        <a:t>Help and user manual tests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tc>
                  <a:txBody>
                    <a:bodyPr/>
                    <a:p>
                      <a:pPr indent="0">
                        <a:buNone/>
                      </a:pPr>
                      <a:r>
                        <a:rPr lang="en-US" sz="1000" b="0">
                          <a:latin typeface="宋体" pitchFamily="2" charset="-122"/>
                          <a:cs typeface="宋体" pitchFamily="2" charset="-122"/>
                        </a:rPr>
                        <a:t>1. Help test2. User manual test</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10 Days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Testers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5</a:t>
                      </a:r>
                      <a:r>
                        <a:rPr lang="en-US" sz="1000" b="0">
                          <a:latin typeface="宋体" pitchFamily="2" charset="-122"/>
                          <a:cs typeface="宋体" pitchFamily="2" charset="-122"/>
                        </a:rPr>
                        <a:t>.22-6.1</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710">
                <a:tc>
                  <a:txBody>
                    <a:bodyPr/>
                    <a:p>
                      <a:pPr indent="0">
                        <a:buNone/>
                      </a:pPr>
                      <a:r>
                        <a:rPr lang="en-US" sz="1000" b="0">
                          <a:latin typeface="宋体" pitchFamily="2" charset="-122"/>
                          <a:cs typeface="宋体" pitchFamily="2" charset="-122"/>
                        </a:rPr>
                        <a:t>Test instructions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3F3F3"/>
                    </a:solidFill>
                  </a:tcPr>
                </a:tc>
                <a:tc>
                  <a:txBody>
                    <a:bodyPr/>
                    <a:p>
                      <a:pPr indent="0">
                        <a:buNone/>
                      </a:pPr>
                      <a:r>
                        <a:rPr lang="en-US" sz="1000" b="0">
                          <a:latin typeface="宋体" pitchFamily="2" charset="-122"/>
                          <a:cs typeface="宋体" pitchFamily="2" charset="-122"/>
                        </a:rPr>
                        <a:t>Test summary and analysis, problem feedback</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10 Days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itchFamily="2" charset="-122"/>
                          <a:cs typeface="宋体" pitchFamily="2" charset="-122"/>
                        </a:rPr>
                        <a:t>Testers</a:t>
                      </a:r>
                      <a:endParaRPr lang="en-US" altLang="en-US" sz="10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5</a:t>
                      </a:r>
                      <a:r>
                        <a:rPr lang="en-US" sz="1000" b="0">
                          <a:latin typeface="宋体" pitchFamily="2" charset="-122"/>
                          <a:cs typeface="宋体" pitchFamily="2" charset="-122"/>
                        </a:rPr>
                        <a:t>.22-6.1</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33400" y="2681869"/>
            <a:ext cx="31575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CONENT</a:t>
            </a:r>
            <a:endParaRPr kumimoji="0" lang="en-US" altLang="zh-CN" sz="28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cxnSp>
        <p:nvCxnSpPr>
          <p:cNvPr id="7" name="直接连接符 6"/>
          <p:cNvCxnSpPr/>
          <p:nvPr/>
        </p:nvCxnSpPr>
        <p:spPr>
          <a:xfrm>
            <a:off x="5771912" y="2205857"/>
            <a:ext cx="0" cy="2091690"/>
          </a:xfrm>
          <a:prstGeom prst="line">
            <a:avLst/>
          </a:prstGeom>
          <a:ln w="127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271895" y="2310130"/>
            <a:ext cx="3971290" cy="3683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01.   Project Completion Status</a:t>
            </a:r>
            <a:endPar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19" name="文本框 18"/>
          <p:cNvSpPr txBox="1"/>
          <p:nvPr/>
        </p:nvSpPr>
        <p:spPr>
          <a:xfrm>
            <a:off x="6271895" y="3348990"/>
            <a:ext cx="4340225" cy="3683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03.   Project Risk</a:t>
            </a:r>
            <a:endPar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21" name="文本框 20"/>
          <p:cNvSpPr txBox="1"/>
          <p:nvPr/>
        </p:nvSpPr>
        <p:spPr>
          <a:xfrm>
            <a:off x="6271895" y="2835275"/>
            <a:ext cx="3971290" cy="3683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02.   Test Plan</a:t>
            </a:r>
            <a:endPar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23" name="文本框 22"/>
          <p:cNvSpPr txBox="1"/>
          <p:nvPr/>
        </p:nvSpPr>
        <p:spPr>
          <a:xfrm>
            <a:off x="6271895" y="4297680"/>
            <a:ext cx="3971290" cy="3683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05.   C</a:t>
            </a: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onclusion and Future Work</a:t>
            </a:r>
            <a:endPar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2" name="文本框 1"/>
          <p:cNvSpPr txBox="1"/>
          <p:nvPr/>
        </p:nvSpPr>
        <p:spPr>
          <a:xfrm>
            <a:off x="6271895" y="3823335"/>
            <a:ext cx="3971290" cy="36830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04.   Lesson Learnt</a:t>
            </a:r>
            <a:endParaRPr kumimoji="0" lang="en-US" altLang="zh-CN"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p:nvPr>
            <p:custDataLst>
              <p:tags r:id="rId1"/>
            </p:custDataLst>
          </p:nvPr>
        </p:nvGraphicFramePr>
        <p:xfrm>
          <a:off x="207645" y="424815"/>
          <a:ext cx="5424170" cy="939165"/>
        </p:xfrm>
        <a:graphic>
          <a:graphicData uri="http://schemas.openxmlformats.org/drawingml/2006/table">
            <a:tbl>
              <a:tblPr firstRow="1" bandRow="1">
                <a:tableStyleId>{5940675A-B579-460E-94D1-54222C63F5DA}</a:tableStyleId>
              </a:tblPr>
              <a:tblGrid>
                <a:gridCol w="1807210"/>
                <a:gridCol w="1807845"/>
                <a:gridCol w="1809115"/>
              </a:tblGrid>
              <a:tr h="23495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File is empty</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4950">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9265">
                <a:tc>
                  <a:txBody>
                    <a:bodyPr/>
                    <a:p>
                      <a:pPr indent="0">
                        <a:buNone/>
                      </a:pPr>
                      <a:r>
                        <a:rPr lang="en-US" sz="1000" b="0">
                          <a:latin typeface="Times New Roman" panose="02020603050405020304" charset="0"/>
                          <a:cs typeface="Times New Roman" panose="02020603050405020304" charset="0"/>
                        </a:rPr>
                        <a:t>File(null)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{"status":500,"msg":"file is empty"}</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{"status":500,"msg":"file is empty"}</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3" name="图片 11" descr="截屏2023-05-26 19.11.01"/>
          <p:cNvPicPr>
            <a:picLocks noChangeAspect="1"/>
          </p:cNvPicPr>
          <p:nvPr/>
        </p:nvPicPr>
        <p:blipFill>
          <a:blip r:embed="rId2"/>
          <a:stretch>
            <a:fillRect/>
          </a:stretch>
        </p:blipFill>
        <p:spPr>
          <a:xfrm>
            <a:off x="5830888" y="339090"/>
            <a:ext cx="5269865" cy="1024890"/>
          </a:xfrm>
          <a:prstGeom prst="rect">
            <a:avLst/>
          </a:prstGeom>
        </p:spPr>
      </p:pic>
      <p:graphicFrame>
        <p:nvGraphicFramePr>
          <p:cNvPr id="14" name="表格 13"/>
          <p:cNvGraphicFramePr/>
          <p:nvPr>
            <p:custDataLst>
              <p:tags r:id="rId3"/>
            </p:custDataLst>
          </p:nvPr>
        </p:nvGraphicFramePr>
        <p:xfrm>
          <a:off x="207645" y="1499870"/>
          <a:ext cx="5423535" cy="828675"/>
        </p:xfrm>
        <a:graphic>
          <a:graphicData uri="http://schemas.openxmlformats.org/drawingml/2006/table">
            <a:tbl>
              <a:tblPr firstRow="1" bandRow="1">
                <a:tableStyleId>{5940675A-B579-460E-94D1-54222C63F5DA}</a:tableStyleId>
              </a:tblPr>
              <a:tblGrid>
                <a:gridCol w="1807210"/>
                <a:gridCol w="1807210"/>
                <a:gridCol w="1809115"/>
              </a:tblGrid>
              <a:tr h="20701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UID is empty</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07645">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4020">
                <a:tc>
                  <a:txBody>
                    <a:bodyPr/>
                    <a:p>
                      <a:pPr indent="0">
                        <a:buNone/>
                      </a:pPr>
                      <a:r>
                        <a:rPr lang="en-US" sz="1000" b="0">
                          <a:latin typeface="Times New Roman" panose="02020603050405020304" charset="0"/>
                          <a:cs typeface="Times New Roman" panose="02020603050405020304" charset="0"/>
                        </a:rPr>
                        <a:t>File(a .jpg file)Uid(null)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{"status":500,"msg":"id is empty"}</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{"status":500,"msg":"id is empty"}</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5" name="图片 13" descr="截屏2023-05-26 19.14.05"/>
          <p:cNvPicPr>
            <a:picLocks noChangeAspect="1"/>
          </p:cNvPicPr>
          <p:nvPr/>
        </p:nvPicPr>
        <p:blipFill>
          <a:blip r:embed="rId4"/>
          <a:stretch>
            <a:fillRect/>
          </a:stretch>
        </p:blipFill>
        <p:spPr>
          <a:xfrm>
            <a:off x="5829618" y="1499870"/>
            <a:ext cx="5271135" cy="892810"/>
          </a:xfrm>
          <a:prstGeom prst="rect">
            <a:avLst/>
          </a:prstGeom>
        </p:spPr>
      </p:pic>
      <p:graphicFrame>
        <p:nvGraphicFramePr>
          <p:cNvPr id="16" name="表格 15"/>
          <p:cNvGraphicFramePr/>
          <p:nvPr>
            <p:custDataLst>
              <p:tags r:id="rId5"/>
            </p:custDataLst>
          </p:nvPr>
        </p:nvGraphicFramePr>
        <p:xfrm>
          <a:off x="207645" y="2464435"/>
          <a:ext cx="5423535" cy="731520"/>
        </p:xfrm>
        <a:graphic>
          <a:graphicData uri="http://schemas.openxmlformats.org/drawingml/2006/table">
            <a:tbl>
              <a:tblPr firstRow="1" bandRow="1">
                <a:tableStyleId>{5940675A-B579-460E-94D1-54222C63F5DA}</a:tableStyleId>
              </a:tblPr>
              <a:tblGrid>
                <a:gridCol w="1807210"/>
                <a:gridCol w="1807210"/>
                <a:gridCol w="1809115"/>
              </a:tblGrid>
              <a:tr h="18288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Upload Success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2880">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a:txBody>
                    <a:bodyPr/>
                    <a:p>
                      <a:pPr indent="0">
                        <a:buNone/>
                      </a:pPr>
                      <a:r>
                        <a:rPr lang="en-US" sz="1000" b="0">
                          <a:latin typeface="Times New Roman" panose="02020603050405020304" charset="0"/>
                          <a:cs typeface="Times New Roman" panose="02020603050405020304" charset="0"/>
                        </a:rPr>
                        <a:t>File(a .jpg file)Uid("1")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{"status":200,"msg":"success"}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{"status":200,"msg":"success"}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a:txBody>
                    <a:bodyPr/>
                    <a:p>
                      <a:pPr indent="0">
                        <a:buNone/>
                      </a:pPr>
                      <a:r>
                        <a:rPr lang="en-US" sz="1000" b="0">
                          <a:latin typeface="Times New Roman" panose="02020603050405020304" charset="0"/>
                          <a:cs typeface="Times New Roman" panose="02020603050405020304" charset="0"/>
                        </a:rPr>
                        <a:t>File(a .jpg file) *10Uid("1")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{"status":200,"msg":"success"}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{"status":200,"msg":"success"}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7" name="图片 14" descr="截屏2023-05-26 19.16.18"/>
          <p:cNvPicPr>
            <a:picLocks noChangeAspect="1"/>
          </p:cNvPicPr>
          <p:nvPr/>
        </p:nvPicPr>
        <p:blipFill>
          <a:blip r:embed="rId6"/>
          <a:stretch>
            <a:fillRect/>
          </a:stretch>
        </p:blipFill>
        <p:spPr>
          <a:xfrm>
            <a:off x="5831205" y="2464435"/>
            <a:ext cx="3534410" cy="968375"/>
          </a:xfrm>
          <a:prstGeom prst="rect">
            <a:avLst/>
          </a:prstGeom>
        </p:spPr>
      </p:pic>
      <p:pic>
        <p:nvPicPr>
          <p:cNvPr id="18" name="图片 17" descr="截屏2023-05-29 19.30.34"/>
          <p:cNvPicPr>
            <a:picLocks noChangeAspect="1"/>
          </p:cNvPicPr>
          <p:nvPr/>
        </p:nvPicPr>
        <p:blipFill>
          <a:blip r:embed="rId7"/>
          <a:stretch>
            <a:fillRect/>
          </a:stretch>
        </p:blipFill>
        <p:spPr>
          <a:xfrm>
            <a:off x="2699385" y="3331845"/>
            <a:ext cx="6268085" cy="34867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624522" y="59055"/>
          <a:ext cx="5411788" cy="152400"/>
        </p:xfrm>
        <a:graphic>
          <a:graphicData uri="http://schemas.openxmlformats.org/drawingml/2006/table">
            <a:tbl>
              <a:tblPr firstRow="1" bandRow="1">
                <a:tableStyleId>{5940675A-B579-460E-94D1-54222C63F5DA}</a:tableStyleId>
              </a:tblPr>
              <a:tblGrid>
                <a:gridCol w="1803400"/>
                <a:gridCol w="1803400"/>
                <a:gridCol w="1804988"/>
              </a:tblGrid>
              <a:tr h="15240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Download a picture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Times New Roman" panose="02020603050405020304" charset="0"/>
                          <a:cs typeface="Times New Roman" panose="02020603050405020304" charset="0"/>
                        </a:rPr>
                        <a:t>History(historyId=6568b36f-40d2-4ac0-a03a-646307a35c43,uId=null,time=null,inputPath=null,outPath=null,filename=null)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 file(test.jpg)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 file(test.jpg)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6" name="图片 16" descr="截屏2023-05-26 19.24.56"/>
          <p:cNvPicPr>
            <a:picLocks noChangeAspect="1"/>
          </p:cNvPicPr>
          <p:nvPr/>
        </p:nvPicPr>
        <p:blipFill>
          <a:blip r:embed="rId2"/>
          <a:stretch>
            <a:fillRect/>
          </a:stretch>
        </p:blipFill>
        <p:spPr>
          <a:xfrm>
            <a:off x="6456363" y="58738"/>
            <a:ext cx="5271135" cy="1325245"/>
          </a:xfrm>
          <a:prstGeom prst="rect">
            <a:avLst/>
          </a:prstGeom>
        </p:spPr>
      </p:pic>
      <p:graphicFrame>
        <p:nvGraphicFramePr>
          <p:cNvPr id="5" name="表格 4"/>
          <p:cNvGraphicFramePr/>
          <p:nvPr>
            <p:custDataLst>
              <p:tags r:id="rId3"/>
            </p:custDataLst>
          </p:nvPr>
        </p:nvGraphicFramePr>
        <p:xfrm>
          <a:off x="624522" y="1205865"/>
          <a:ext cx="5411788" cy="0"/>
        </p:xfrm>
        <a:graphic>
          <a:graphicData uri="http://schemas.openxmlformats.org/drawingml/2006/table">
            <a:tbl>
              <a:tblPr firstRow="1" bandRow="1">
                <a:tableStyleId>{5940675A-B579-460E-94D1-54222C63F5DA}</a:tableStyleId>
              </a:tblPr>
              <a:tblGrid>
                <a:gridCol w="1803400"/>
                <a:gridCol w="1803400"/>
                <a:gridCol w="1804988"/>
              </a:tblGrid>
              <a:tr h="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Download a picture for many times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Times New Roman" panose="02020603050405020304" charset="0"/>
                          <a:cs typeface="Times New Roman" panose="02020603050405020304" charset="0"/>
                        </a:rPr>
                        <a:t>10000*History(historyId=6568b36f-40d2-4ac0-a03a-646307a35c43,uId=null,time=null,inputPath=null,outPath=null,filename=null)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 file(test.jpg)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 file(test.jpg)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9" name="图片 19" descr="截屏2023-05-26 19.27.30"/>
          <p:cNvPicPr>
            <a:picLocks noChangeAspect="1"/>
          </p:cNvPicPr>
          <p:nvPr/>
        </p:nvPicPr>
        <p:blipFill>
          <a:blip r:embed="rId4"/>
          <a:stretch>
            <a:fillRect/>
          </a:stretch>
        </p:blipFill>
        <p:spPr>
          <a:xfrm>
            <a:off x="6456363" y="1384300"/>
            <a:ext cx="5267325" cy="958850"/>
          </a:xfrm>
          <a:prstGeom prst="rect">
            <a:avLst/>
          </a:prstGeom>
        </p:spPr>
      </p:pic>
      <p:graphicFrame>
        <p:nvGraphicFramePr>
          <p:cNvPr id="6" name="表格 5"/>
          <p:cNvGraphicFramePr/>
          <p:nvPr>
            <p:custDataLst>
              <p:tags r:id="rId5"/>
            </p:custDataLst>
          </p:nvPr>
        </p:nvGraphicFramePr>
        <p:xfrm>
          <a:off x="624522" y="2302510"/>
          <a:ext cx="5411788" cy="0"/>
        </p:xfrm>
        <a:graphic>
          <a:graphicData uri="http://schemas.openxmlformats.org/drawingml/2006/table">
            <a:tbl>
              <a:tblPr firstRow="1" bandRow="1">
                <a:tableStyleId>{5940675A-B579-460E-94D1-54222C63F5DA}</a:tableStyleId>
              </a:tblPr>
              <a:tblGrid>
                <a:gridCol w="1803400"/>
                <a:gridCol w="1803400"/>
                <a:gridCol w="1804988"/>
              </a:tblGrid>
              <a:tr h="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Download a picture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Times New Roman" panose="02020603050405020304" charset="0"/>
                          <a:cs typeface="Times New Roman" panose="02020603050405020304" charset="0"/>
                        </a:rPr>
                        <a:t>History(historyId=6568b36f-40d2-4ac0-a03a-646307a35c43,uId=null,time=null,inputPath=null,outPath=null,filename=null)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 file(test.jpg)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 file(test.jpg)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5" name="图片 15" descr="截屏2023-05-26 19.21.33"/>
          <p:cNvPicPr>
            <a:picLocks noChangeAspect="1"/>
          </p:cNvPicPr>
          <p:nvPr/>
        </p:nvPicPr>
        <p:blipFill>
          <a:blip r:embed="rId6"/>
          <a:stretch>
            <a:fillRect/>
          </a:stretch>
        </p:blipFill>
        <p:spPr>
          <a:xfrm>
            <a:off x="6451283" y="2342833"/>
            <a:ext cx="5272405" cy="982345"/>
          </a:xfrm>
          <a:prstGeom prst="rect">
            <a:avLst/>
          </a:prstGeom>
        </p:spPr>
      </p:pic>
      <p:pic>
        <p:nvPicPr>
          <p:cNvPr id="7" name="图片 6" descr="截屏2023-05-29 19.44.39"/>
          <p:cNvPicPr>
            <a:picLocks noChangeAspect="1"/>
          </p:cNvPicPr>
          <p:nvPr/>
        </p:nvPicPr>
        <p:blipFill>
          <a:blip r:embed="rId7"/>
          <a:stretch>
            <a:fillRect/>
          </a:stretch>
        </p:blipFill>
        <p:spPr>
          <a:xfrm>
            <a:off x="3576955" y="3399155"/>
            <a:ext cx="5267325" cy="33401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custDataLst>
              <p:tags r:id="rId1"/>
            </p:custDataLst>
          </p:nvPr>
        </p:nvGraphicFramePr>
        <p:xfrm>
          <a:off x="592137" y="233045"/>
          <a:ext cx="5411788" cy="152400"/>
        </p:xfrm>
        <a:graphic>
          <a:graphicData uri="http://schemas.openxmlformats.org/drawingml/2006/table">
            <a:tbl>
              <a:tblPr firstRow="1" bandRow="1">
                <a:tableStyleId>{5940675A-B579-460E-94D1-54222C63F5DA}</a:tableStyleId>
              </a:tblPr>
              <a:tblGrid>
                <a:gridCol w="1803400"/>
                <a:gridCol w="1803400"/>
                <a:gridCol w="1804988"/>
              </a:tblGrid>
              <a:tr h="15240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User is Null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Times New Roman" panose="02020603050405020304" charset="0"/>
                          <a:cs typeface="Times New Roman" panose="02020603050405020304" charset="0"/>
                        </a:rPr>
                        <a:t>User(null)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{"status":500,"msg":"input user is null"}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{"status":500,"msg":"input user is null"}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 name="图片 1" descr="截屏2023-05-25 22.55.17"/>
          <p:cNvPicPr>
            <a:picLocks noChangeAspect="1"/>
          </p:cNvPicPr>
          <p:nvPr/>
        </p:nvPicPr>
        <p:blipFill>
          <a:blip r:embed="rId2"/>
          <a:stretch>
            <a:fillRect/>
          </a:stretch>
        </p:blipFill>
        <p:spPr>
          <a:xfrm>
            <a:off x="6378575" y="90805"/>
            <a:ext cx="5269230" cy="751840"/>
          </a:xfrm>
          <a:prstGeom prst="rect">
            <a:avLst/>
          </a:prstGeom>
        </p:spPr>
      </p:pic>
      <p:graphicFrame>
        <p:nvGraphicFramePr>
          <p:cNvPr id="8" name="表格 7"/>
          <p:cNvGraphicFramePr/>
          <p:nvPr>
            <p:custDataLst>
              <p:tags r:id="rId3"/>
            </p:custDataLst>
          </p:nvPr>
        </p:nvGraphicFramePr>
        <p:xfrm>
          <a:off x="592137" y="1148715"/>
          <a:ext cx="5411788" cy="152400"/>
        </p:xfrm>
        <a:graphic>
          <a:graphicData uri="http://schemas.openxmlformats.org/drawingml/2006/table">
            <a:tbl>
              <a:tblPr firstRow="1" bandRow="1">
                <a:tableStyleId>{5940675A-B579-460E-94D1-54222C63F5DA}</a:tableStyleId>
              </a:tblPr>
              <a:tblGrid>
                <a:gridCol w="1803400"/>
                <a:gridCol w="1803400"/>
                <a:gridCol w="1804988"/>
              </a:tblGrid>
              <a:tr h="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User is not exist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52400">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Times New Roman" panose="02020603050405020304" charset="0"/>
                          <a:cs typeface="Times New Roman" panose="02020603050405020304" charset="0"/>
                        </a:rPr>
                        <a:t>User(uid=1123,username=xyc123,pwd=19991208)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{"status":500,"msg":"user is not exist"}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{"status":500,"msg":"user is not exist"}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9" name="图片 2" descr="截屏2023-05-25 23.00.19"/>
          <p:cNvPicPr>
            <a:picLocks noChangeAspect="1"/>
          </p:cNvPicPr>
          <p:nvPr/>
        </p:nvPicPr>
        <p:blipFill>
          <a:blip r:embed="rId4"/>
          <a:stretch>
            <a:fillRect/>
          </a:stretch>
        </p:blipFill>
        <p:spPr>
          <a:xfrm>
            <a:off x="6376035" y="957580"/>
            <a:ext cx="5271770" cy="991870"/>
          </a:xfrm>
          <a:prstGeom prst="rect">
            <a:avLst/>
          </a:prstGeom>
        </p:spPr>
      </p:pic>
      <p:graphicFrame>
        <p:nvGraphicFramePr>
          <p:cNvPr id="10" name="表格 9"/>
          <p:cNvGraphicFramePr/>
          <p:nvPr>
            <p:custDataLst>
              <p:tags r:id="rId5"/>
            </p:custDataLst>
          </p:nvPr>
        </p:nvGraphicFramePr>
        <p:xfrm>
          <a:off x="592137" y="2004060"/>
          <a:ext cx="5411788" cy="0"/>
        </p:xfrm>
        <a:graphic>
          <a:graphicData uri="http://schemas.openxmlformats.org/drawingml/2006/table">
            <a:tbl>
              <a:tblPr firstRow="1" bandRow="1">
                <a:tableStyleId>{5940675A-B579-460E-94D1-54222C63F5DA}</a:tableStyleId>
              </a:tblPr>
              <a:tblGrid>
                <a:gridCol w="1803400"/>
                <a:gridCol w="1803400"/>
                <a:gridCol w="1804988"/>
              </a:tblGrid>
              <a:tr h="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Pwd is wrong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Times New Roman" panose="02020603050405020304" charset="0"/>
                          <a:cs typeface="Times New Roman" panose="02020603050405020304" charset="0"/>
                        </a:rPr>
                        <a:t>User(uid=1,username=xyc,pwd=19991208)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{"status":500,"msg":"password is wrong"}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{"status":500,"msg":"password is wrong"}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Times New Roman" panose="02020603050405020304" charset="0"/>
                          <a:cs typeface="Times New Roman" panose="02020603050405020304" charset="0"/>
                        </a:rPr>
                        <a:t>User(uid=1,username=xyc2,pwd=dfasdasasdas)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{"status":500,"msg":"password is wrong"}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{"status":500,"msg":"password is wrong"}</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1" name="图片 4" descr="截屏2023-05-25 23.16.06"/>
          <p:cNvPicPr>
            <a:picLocks noChangeAspect="1"/>
          </p:cNvPicPr>
          <p:nvPr/>
        </p:nvPicPr>
        <p:blipFill>
          <a:blip r:embed="rId6"/>
          <a:stretch>
            <a:fillRect/>
          </a:stretch>
        </p:blipFill>
        <p:spPr>
          <a:xfrm>
            <a:off x="6376035" y="1999933"/>
            <a:ext cx="5267960" cy="1156335"/>
          </a:xfrm>
          <a:prstGeom prst="rect">
            <a:avLst/>
          </a:prstGeom>
        </p:spPr>
      </p:pic>
      <p:graphicFrame>
        <p:nvGraphicFramePr>
          <p:cNvPr id="12" name="表格 11"/>
          <p:cNvGraphicFramePr/>
          <p:nvPr>
            <p:custDataLst>
              <p:tags r:id="rId7"/>
            </p:custDataLst>
          </p:nvPr>
        </p:nvGraphicFramePr>
        <p:xfrm>
          <a:off x="592137" y="3164205"/>
          <a:ext cx="5411788" cy="0"/>
        </p:xfrm>
        <a:graphic>
          <a:graphicData uri="http://schemas.openxmlformats.org/drawingml/2006/table">
            <a:tbl>
              <a:tblPr firstRow="1" bandRow="1">
                <a:tableStyleId>{5940675A-B579-460E-94D1-54222C63F5DA}</a:tableStyleId>
              </a:tblPr>
              <a:tblGrid>
                <a:gridCol w="1803400"/>
                <a:gridCol w="1803400"/>
                <a:gridCol w="1804988"/>
              </a:tblGrid>
              <a:tr h="0">
                <a:tc>
                  <a:txBody>
                    <a:bodyPr/>
                    <a:p>
                      <a:pPr indent="0">
                        <a:buNone/>
                      </a:pPr>
                      <a:r>
                        <a:rPr lang="en-US" sz="1000" b="0">
                          <a:latin typeface="Times New Roman" panose="02020603050405020304" charset="0"/>
                          <a:cs typeface="Times New Roman" panose="02020603050405020304" charset="0"/>
                        </a:rPr>
                        <a:t>Test Case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Login Success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Times New Roman" panose="02020603050405020304" charset="0"/>
                          <a:cs typeface="Times New Roman" panose="02020603050405020304" charset="0"/>
                        </a:rPr>
                        <a:t>Input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Expected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Actual</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Times New Roman" panose="02020603050405020304" charset="0"/>
                          <a:cs typeface="Times New Roman" panose="02020603050405020304" charset="0"/>
                        </a:rPr>
                        <a:t>User(uid=1,username=xyc,pwd=123)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{"status":200,"msg":"1"}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{"status":200,"msg":"1"}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Times New Roman" panose="02020603050405020304" charset="0"/>
                          <a:cs typeface="Times New Roman" panose="02020603050405020304" charset="0"/>
                        </a:rPr>
                        <a:t>User(uid=2,username=xyc2,pwd=xycxyc2023)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{"status":200,"msg":"2"}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charset="0"/>
                          <a:cs typeface="Times New Roman" panose="02020603050405020304" charset="0"/>
                        </a:rPr>
                        <a:t>{"status":200,"msg":"2"}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3" name="图片 5" descr="截屏2023-05-25 23.19.34"/>
          <p:cNvPicPr>
            <a:picLocks noChangeAspect="1"/>
          </p:cNvPicPr>
          <p:nvPr/>
        </p:nvPicPr>
        <p:blipFill>
          <a:blip r:embed="rId8"/>
          <a:stretch>
            <a:fillRect/>
          </a:stretch>
        </p:blipFill>
        <p:spPr>
          <a:xfrm>
            <a:off x="6374765" y="3156268"/>
            <a:ext cx="5269230" cy="1200785"/>
          </a:xfrm>
          <a:prstGeom prst="rect">
            <a:avLst/>
          </a:prstGeom>
        </p:spPr>
      </p:pic>
      <p:pic>
        <p:nvPicPr>
          <p:cNvPr id="14" name="图片 13" descr="截屏2023-05-29 20.38.48"/>
          <p:cNvPicPr>
            <a:picLocks noChangeAspect="1"/>
          </p:cNvPicPr>
          <p:nvPr/>
        </p:nvPicPr>
        <p:blipFill>
          <a:blip r:embed="rId9"/>
          <a:stretch>
            <a:fillRect/>
          </a:stretch>
        </p:blipFill>
        <p:spPr>
          <a:xfrm>
            <a:off x="3620135" y="4505325"/>
            <a:ext cx="5151755" cy="21189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368935" y="819785"/>
          <a:ext cx="5767070" cy="1772285"/>
        </p:xfrm>
        <a:graphic>
          <a:graphicData uri="http://schemas.openxmlformats.org/drawingml/2006/table">
            <a:tbl>
              <a:tblPr firstRow="1" bandRow="1">
                <a:tableStyleId>{5940675A-B579-460E-94D1-54222C63F5DA}</a:tableStyleId>
              </a:tblPr>
              <a:tblGrid>
                <a:gridCol w="1152525"/>
                <a:gridCol w="1154430"/>
                <a:gridCol w="1153795"/>
                <a:gridCol w="2306320"/>
              </a:tblGrid>
              <a:tr h="326390">
                <a:tc>
                  <a:txBody>
                    <a:bodyPr/>
                    <a:p>
                      <a:pPr indent="0">
                        <a:buNone/>
                      </a:pPr>
                      <a:r>
                        <a:rPr lang="en-US" sz="1000" b="0">
                          <a:latin typeface="Times New Roman Regular" panose="02020603050405020304" charset="0"/>
                          <a:cs typeface="Times New Roman Regular" panose="02020603050405020304" charset="0"/>
                        </a:rPr>
                        <a:t>Method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Times New Roman Regular" panose="02020603050405020304" charset="0"/>
                          <a:cs typeface="Times New Roman Regular" panose="02020603050405020304" charset="0"/>
                        </a:rPr>
                        <a:t>POST</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26390">
                <a:tc>
                  <a:txBody>
                    <a:bodyPr/>
                    <a:p>
                      <a:pPr indent="0">
                        <a:buNone/>
                      </a:pPr>
                      <a:r>
                        <a:rPr lang="en-US" sz="1000" b="0">
                          <a:latin typeface="Times New Roman Regular" panose="02020603050405020304" charset="0"/>
                          <a:cs typeface="Times New Roman Regular" panose="02020603050405020304" charset="0"/>
                        </a:rPr>
                        <a:t>URL</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Times New Roman Regular" panose="02020603050405020304" charset="0"/>
                          <a:cs typeface="Times New Roman Regular" panose="02020603050405020304" charset="0"/>
                        </a:rPr>
                        <a:t>/</a:t>
                      </a:r>
                      <a:r>
                        <a:rPr lang="en-US" sz="1000" b="0">
                          <a:latin typeface="宋体" pitchFamily="2" charset="-122"/>
                          <a:cs typeface="宋体" pitchFamily="2" charset="-122"/>
                        </a:rPr>
                        <a:t>picture</a:t>
                      </a:r>
                      <a:r>
                        <a:rPr lang="en-US" sz="1000" b="0">
                          <a:latin typeface="Times New Roman Regular" panose="02020603050405020304" charset="0"/>
                          <a:cs typeface="Times New Roman Regular" panose="02020603050405020304" charset="0"/>
                        </a:rPr>
                        <a:t>/upload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6690">
                <a:tc>
                  <a:txBody>
                    <a:bodyPr/>
                    <a:p>
                      <a:pPr indent="0">
                        <a:buNone/>
                      </a:pPr>
                      <a:r>
                        <a:rPr lang="en-US" sz="1000" b="0">
                          <a:latin typeface="Times New Roman Regular" panose="02020603050405020304" charset="0"/>
                          <a:cs typeface="Times New Roman Regular" panose="02020603050405020304" charset="0"/>
                        </a:rPr>
                        <a:t>RequestParameter</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Field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Type</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Description</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6690">
                <a:tc>
                  <a:txBody>
                    <a:bodyPr/>
                    <a:p>
                      <a:pPr indent="0">
                        <a:buNone/>
                      </a:pPr>
                      <a:r>
                        <a:rPr lang="en-US" sz="1000" b="0">
                          <a:latin typeface="Times New Roman Regular" panose="02020603050405020304" charset="0"/>
                          <a:cs typeface="Times New Roman Regular" panose="02020603050405020304" charset="0"/>
                        </a:rPr>
                        <a:t> </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pic</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file</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A picture</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6690">
                <a:tc>
                  <a:txBody>
                    <a:bodyPr/>
                    <a:p>
                      <a:pPr indent="0">
                        <a:buNone/>
                      </a:pPr>
                      <a:r>
                        <a:rPr lang="en-US" sz="1000" b="0">
                          <a:latin typeface="Times New Roman Regular" panose="02020603050405020304" charset="0"/>
                          <a:cs typeface="Times New Roman Regular" panose="02020603050405020304" charset="0"/>
                        </a:rPr>
                        <a:t> </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uId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string</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A path </a:t>
                      </a:r>
                      <a:r>
                        <a:rPr lang="en-US" sz="1000" b="0">
                          <a:latin typeface="宋体" pitchFamily="2" charset="-122"/>
                          <a:cs typeface="宋体" pitchFamily="2" charset="-122"/>
                        </a:rPr>
                        <a:t>parameter</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6055">
                <a:tc>
                  <a:txBody>
                    <a:bodyPr/>
                    <a:p>
                      <a:pPr indent="0">
                        <a:buNone/>
                      </a:pPr>
                      <a:r>
                        <a:rPr lang="en-US" sz="1000" b="0">
                          <a:latin typeface="Times New Roman Regular" panose="02020603050405020304" charset="0"/>
                          <a:cs typeface="Times New Roman Regular" panose="02020603050405020304" charset="0"/>
                        </a:rPr>
                        <a:t>Response </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Filed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Type</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Description</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6690">
                <a:tc>
                  <a:txBody>
                    <a:bodyPr/>
                    <a:p>
                      <a:pPr indent="0">
                        <a:buNone/>
                      </a:pPr>
                      <a:r>
                        <a:rPr lang="en-US" sz="1000" b="0">
                          <a:latin typeface="Times New Roman Regular" panose="02020603050405020304" charset="0"/>
                          <a:cs typeface="Times New Roman Regular" panose="02020603050405020304" charset="0"/>
                        </a:rPr>
                        <a:t> </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status</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number</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 </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6690">
                <a:tc>
                  <a:txBody>
                    <a:bodyPr/>
                    <a:p>
                      <a:pPr indent="0">
                        <a:buNone/>
                      </a:pPr>
                      <a:r>
                        <a:rPr lang="en-US" sz="1000" b="0">
                          <a:latin typeface="Times New Roman Regular" panose="02020603050405020304" charset="0"/>
                          <a:cs typeface="Times New Roman Regular" panose="02020603050405020304" charset="0"/>
                        </a:rPr>
                        <a:t> </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msg</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string</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4" name="图片 4" descr="截屏2023-05-26 20.30.23"/>
          <p:cNvPicPr>
            <a:picLocks noChangeAspect="1"/>
          </p:cNvPicPr>
          <p:nvPr/>
        </p:nvPicPr>
        <p:blipFill>
          <a:blip r:embed="rId2"/>
          <a:stretch>
            <a:fillRect/>
          </a:stretch>
        </p:blipFill>
        <p:spPr>
          <a:xfrm>
            <a:off x="6475095" y="377825"/>
            <a:ext cx="5461000" cy="2656205"/>
          </a:xfrm>
          <a:prstGeom prst="rect">
            <a:avLst/>
          </a:prstGeom>
        </p:spPr>
      </p:pic>
      <p:graphicFrame>
        <p:nvGraphicFramePr>
          <p:cNvPr id="5" name="表格 4"/>
          <p:cNvGraphicFramePr/>
          <p:nvPr>
            <p:custDataLst>
              <p:tags r:id="rId3"/>
            </p:custDataLst>
          </p:nvPr>
        </p:nvGraphicFramePr>
        <p:xfrm>
          <a:off x="368935" y="3460115"/>
          <a:ext cx="5766435" cy="1444625"/>
        </p:xfrm>
        <a:graphic>
          <a:graphicData uri="http://schemas.openxmlformats.org/drawingml/2006/table">
            <a:tbl>
              <a:tblPr firstRow="1" bandRow="1">
                <a:tableStyleId>{5940675A-B579-460E-94D1-54222C63F5DA}</a:tableStyleId>
              </a:tblPr>
              <a:tblGrid>
                <a:gridCol w="1152525"/>
                <a:gridCol w="1153795"/>
                <a:gridCol w="1154430"/>
                <a:gridCol w="2305685"/>
              </a:tblGrid>
              <a:tr h="337185">
                <a:tc>
                  <a:txBody>
                    <a:bodyPr/>
                    <a:p>
                      <a:pPr indent="0">
                        <a:buNone/>
                      </a:pPr>
                      <a:r>
                        <a:rPr lang="en-US" sz="1000" b="0">
                          <a:latin typeface="Times New Roman Regular" panose="02020603050405020304" charset="0"/>
                          <a:cs typeface="Times New Roman Regular" panose="02020603050405020304" charset="0"/>
                        </a:rPr>
                        <a:t>Method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Times New Roman Regular" panose="02020603050405020304" charset="0"/>
                          <a:cs typeface="Times New Roman Regular" panose="02020603050405020304" charset="0"/>
                        </a:rPr>
                        <a:t>Get</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37185">
                <a:tc>
                  <a:txBody>
                    <a:bodyPr/>
                    <a:p>
                      <a:pPr indent="0">
                        <a:buNone/>
                      </a:pPr>
                      <a:r>
                        <a:rPr lang="en-US" sz="1000" b="0">
                          <a:latin typeface="Times New Roman Regular" panose="02020603050405020304" charset="0"/>
                          <a:cs typeface="Times New Roman Regular" panose="02020603050405020304" charset="0"/>
                        </a:rPr>
                        <a:t>URL</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000" b="0">
                          <a:latin typeface="Times New Roman Regular" panose="02020603050405020304" charset="0"/>
                          <a:cs typeface="Times New Roman Regular" panose="02020603050405020304" charset="0"/>
                        </a:rPr>
                        <a:t>/</a:t>
                      </a:r>
                      <a:r>
                        <a:rPr lang="en-US" sz="1000" b="0">
                          <a:latin typeface="宋体" pitchFamily="2" charset="-122"/>
                          <a:cs typeface="宋体" pitchFamily="2" charset="-122"/>
                        </a:rPr>
                        <a:t>picture</a:t>
                      </a:r>
                      <a:r>
                        <a:rPr lang="en-US" sz="1000" b="0">
                          <a:latin typeface="Times New Roman Regular" panose="02020603050405020304" charset="0"/>
                          <a:cs typeface="Times New Roman Regular" panose="02020603050405020304" charset="0"/>
                        </a:rPr>
                        <a:t>/download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2405">
                <a:tc>
                  <a:txBody>
                    <a:bodyPr/>
                    <a:p>
                      <a:pPr indent="0">
                        <a:buNone/>
                      </a:pPr>
                      <a:r>
                        <a:rPr lang="en-US" sz="1000" b="0">
                          <a:latin typeface="Times New Roman Regular" panose="02020603050405020304" charset="0"/>
                          <a:cs typeface="Times New Roman Regular" panose="02020603050405020304" charset="0"/>
                        </a:rPr>
                        <a:t>RequestParameter</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Field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Type</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Description</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2405">
                <a:tc>
                  <a:txBody>
                    <a:bodyPr/>
                    <a:p>
                      <a:pPr indent="0">
                        <a:buNone/>
                      </a:pPr>
                      <a:r>
                        <a:rPr lang="en-US" sz="1000" b="0">
                          <a:latin typeface="Times New Roman Regular" panose="02020603050405020304" charset="0"/>
                          <a:cs typeface="Times New Roman Regular" panose="02020603050405020304" charset="0"/>
                        </a:rPr>
                        <a:t> </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hid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string</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A path </a:t>
                      </a:r>
                      <a:r>
                        <a:rPr lang="en-US" sz="1000" b="0">
                          <a:latin typeface="宋体" pitchFamily="2" charset="-122"/>
                          <a:cs typeface="宋体" pitchFamily="2" charset="-122"/>
                        </a:rPr>
                        <a:t>parameter</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040">
                <a:tc>
                  <a:txBody>
                    <a:bodyPr/>
                    <a:p>
                      <a:pPr indent="0">
                        <a:buNone/>
                      </a:pPr>
                      <a:r>
                        <a:rPr lang="en-US" sz="1000" b="0">
                          <a:latin typeface="Times New Roman Regular" panose="02020603050405020304" charset="0"/>
                          <a:cs typeface="Times New Roman Regular" panose="02020603050405020304" charset="0"/>
                        </a:rPr>
                        <a:t>Response </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Filed</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Type</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Description</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2405">
                <a:tc>
                  <a:txBody>
                    <a:bodyPr/>
                    <a:p>
                      <a:pPr indent="0">
                        <a:buNone/>
                      </a:pPr>
                      <a:r>
                        <a:rPr lang="en-US" sz="1000" b="0">
                          <a:latin typeface="Times New Roman Regular" panose="02020603050405020304" charset="0"/>
                          <a:cs typeface="Times New Roman Regular" panose="02020603050405020304" charset="0"/>
                        </a:rPr>
                        <a:t> </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file</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file</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Regular" panose="02020603050405020304" charset="0"/>
                          <a:cs typeface="Times New Roman Regular" panose="02020603050405020304" charset="0"/>
                        </a:rPr>
                        <a:t>A byte stream of the picture</a:t>
                      </a:r>
                      <a:endParaRPr lang="en-US" altLang="en-US" sz="1000" b="0">
                        <a:latin typeface="Times New Roman Regular" panose="02020603050405020304" charset="0"/>
                        <a:ea typeface="Times New Roman Regular" panose="02020603050405020304" charset="0"/>
                        <a:cs typeface="Times New Roman Regular"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图片 5" descr="截屏2023-05-26 20.36.45"/>
          <p:cNvPicPr>
            <a:picLocks noChangeAspect="1"/>
          </p:cNvPicPr>
          <p:nvPr/>
        </p:nvPicPr>
        <p:blipFill>
          <a:blip r:embed="rId4"/>
          <a:stretch>
            <a:fillRect/>
          </a:stretch>
        </p:blipFill>
        <p:spPr>
          <a:xfrm>
            <a:off x="6475095" y="3145790"/>
            <a:ext cx="5264150" cy="24333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109595" y="2484120"/>
            <a:ext cx="5972810" cy="727075"/>
          </a:xfrm>
          <a:prstGeom prst="rect">
            <a:avLst/>
          </a:prstGeom>
          <a:noFill/>
          <a:ln w="9525">
            <a:noFill/>
          </a:ln>
        </p:spPr>
        <p:txBody>
          <a:bodyPr>
            <a:noAutofit/>
          </a:bodyPr>
          <a:p>
            <a:pPr marL="457200" lvl="1" indent="266700" fontAlgn="auto">
              <a:lnSpc>
                <a:spcPct val="150000"/>
              </a:lnSpc>
            </a:pPr>
            <a:r>
              <a:rPr lang="en-US" altLang="en-US" sz="2000" b="0">
                <a:latin typeface="Arial" panose="020B0604020202020204" pitchFamily="34" charset="0"/>
              </a:rPr>
              <a:t>Show the complete test case and api doc.</a:t>
            </a:r>
            <a:endParaRPr lang="en-US" altLang="en-US" sz="2000" b="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03</a:t>
            </a:r>
            <a:endParaRPr kumimoji="0" lang="zh-CN" altLang="en-US"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4534208" y="3133681"/>
            <a:ext cx="3163570" cy="14452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400" noProof="0" dirty="0">
                <a:ln>
                  <a:noFill/>
                </a:ln>
                <a:solidFill>
                  <a:schemeClr val="tx1">
                    <a:lumMod val="85000"/>
                    <a:lumOff val="15000"/>
                  </a:schemeClr>
                </a:solidFill>
                <a:effectLst/>
                <a:uLnTx/>
                <a:uFillTx/>
                <a:latin typeface="思源宋体 CN Heavy" pitchFamily="18" charset="-122"/>
                <a:ea typeface="思源宋体 CN Heavy" pitchFamily="18" charset="-122"/>
                <a:sym typeface="+mn-ea"/>
              </a:rPr>
              <a:t>Project Risk</a:t>
            </a: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Project Risks</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sp>
        <p:nvSpPr>
          <p:cNvPr id="102" name="文本框 101"/>
          <p:cNvSpPr txBox="1"/>
          <p:nvPr/>
        </p:nvSpPr>
        <p:spPr>
          <a:xfrm>
            <a:off x="379095" y="617855"/>
            <a:ext cx="11663045" cy="1198880"/>
          </a:xfrm>
          <a:prstGeom prst="rect">
            <a:avLst/>
          </a:prstGeom>
          <a:noFill/>
          <a:ln w="9525">
            <a:noFill/>
          </a:ln>
        </p:spPr>
        <p:txBody>
          <a:bodyPr wrap="square">
            <a:spAutoFit/>
          </a:bodyPr>
          <a:p>
            <a:pPr indent="0"/>
            <a:r>
              <a:rPr lang="en-US" b="0">
                <a:latin typeface="Calibri" panose="020F0502020204030204" charset="0"/>
                <a:ea typeface="宋体" pitchFamily="2" charset="-122"/>
              </a:rPr>
              <a:t>During the execution of the project, it is inevitable that there will be various kinds of accidents, which may lead to the failure of the whole project. Actually,we did encounter a lot of difficulties, and we can even say that we went through all the risks we listed, such as illness/exams/internship interviews, etc. The following table compares the final impact on the project after we encountered the risks.</a:t>
            </a:r>
            <a:endParaRPr lang="en-US" b="0">
              <a:latin typeface="Calibri" panose="020F0502020204030204" charset="0"/>
              <a:ea typeface="宋体" pitchFamily="2" charset="-122"/>
            </a:endParaRPr>
          </a:p>
        </p:txBody>
      </p:sp>
      <p:graphicFrame>
        <p:nvGraphicFramePr>
          <p:cNvPr id="3" name="表格 2"/>
          <p:cNvGraphicFramePr/>
          <p:nvPr>
            <p:custDataLst>
              <p:tags r:id="rId1"/>
            </p:custDataLst>
          </p:nvPr>
        </p:nvGraphicFramePr>
        <p:xfrm>
          <a:off x="2539365" y="1816735"/>
          <a:ext cx="7112635" cy="4449445"/>
        </p:xfrm>
        <a:graphic>
          <a:graphicData uri="http://schemas.openxmlformats.org/drawingml/2006/table">
            <a:tbl>
              <a:tblPr firstRow="1" bandRow="1">
                <a:tableStyleId>{5940675A-B579-460E-94D1-54222C63F5DA}</a:tableStyleId>
              </a:tblPr>
              <a:tblGrid>
                <a:gridCol w="711835"/>
                <a:gridCol w="1293495"/>
                <a:gridCol w="1528445"/>
                <a:gridCol w="891540"/>
                <a:gridCol w="848995"/>
                <a:gridCol w="1838325"/>
              </a:tblGrid>
              <a:tr h="404495">
                <a:tc>
                  <a:txBody>
                    <a:bodyPr/>
                    <a:p>
                      <a:pPr indent="0">
                        <a:buNone/>
                      </a:pPr>
                      <a:r>
                        <a:rPr lang="en-US" sz="1000" b="0">
                          <a:latin typeface="等线" panose="02010600030101010101" charset="-122"/>
                          <a:cs typeface="等线" panose="02010600030101010101" charset="-122"/>
                        </a:rPr>
                        <a:t>Risk number</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RiskType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Risk description</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Impact</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Danger</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Solution</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25040">
                <a:tc>
                  <a:txBody>
                    <a:bodyPr/>
                    <a:p>
                      <a:pPr indent="0">
                        <a:buNone/>
                      </a:pPr>
                      <a:r>
                        <a:rPr lang="en-US" sz="1000" b="0">
                          <a:latin typeface="Calibri" panose="020F0502020204030204" charset="0"/>
                          <a:cs typeface="Calibri" panose="020F0502020204030204" charset="0"/>
                        </a:rPr>
                        <a:t>       T1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Human Resources Risk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Due tothe changes of preson among project memberswhoisunable to continue participating in the project.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333333"/>
                          </a:solidFill>
                          <a:latin typeface="Arial" panose="020B0604020202020204" pitchFamily="34" charset="0"/>
                          <a:cs typeface="Arial" panose="020B0604020202020204" pitchFamily="34" charset="0"/>
                        </a:rPr>
                        <a:t>Medium</a:t>
                      </a:r>
                      <a:endParaRPr lang="en-US" altLang="en-US" sz="10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solidFill>
                            <a:srgbClr val="333333"/>
                          </a:solidFill>
                          <a:latin typeface="Arial" panose="020B0604020202020204" pitchFamily="34" charset="0"/>
                          <a:cs typeface="Arial" panose="020B0604020202020204" pitchFamily="34" charset="0"/>
                        </a:rPr>
                        <a:t>Medium</a:t>
                      </a:r>
                      <a:endParaRPr lang="en-US" altLang="en-US" sz="1000" b="0">
                        <a:solidFill>
                          <a:srgbClr val="333333"/>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PM must hold at least two group meetings per week to communicate project progress.Each person should present theirworksand trying to make everyone aware of the details of thework.2. Increase the workload by 1.5 hours per week.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19910">
                <a:tc>
                  <a:txBody>
                    <a:bodyPr/>
                    <a:p>
                      <a:pPr indent="0" algn="ctr">
                        <a:buNone/>
                      </a:pPr>
                      <a:r>
                        <a:rPr lang="en-US" sz="1000" b="0">
                          <a:latin typeface="Calibri" panose="020F0502020204030204" charset="0"/>
                          <a:cs typeface="Calibri" panose="020F0502020204030204" charset="0"/>
                        </a:rPr>
                        <a:t>    T2</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Management</a:t>
                      </a:r>
                      <a:r>
                        <a:rPr lang="en-US" sz="1000" b="0">
                          <a:latin typeface="Calibri" panose="020F0502020204030204" charset="0"/>
                          <a:cs typeface="Calibri" panose="020F0502020204030204" charset="0"/>
                        </a:rPr>
                        <a:t>Risk</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Risk of poor communication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Medium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l</a:t>
                      </a:r>
                      <a:r>
                        <a:rPr lang="en-US" sz="1000" b="0">
                          <a:latin typeface="Calibri" panose="020F0502020204030204" charset="0"/>
                          <a:cs typeface="Calibri" panose="020F0502020204030204" charset="0"/>
                        </a:rPr>
                        <a:t>ow</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1.PM should hold weekly group meeting to discuss project progress. 2.PM must establisha WeChat group where team members can discuss technical difficultiestimely</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Project Risks</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sp>
        <p:nvSpPr>
          <p:cNvPr id="4" name="文本框 3"/>
          <p:cNvSpPr txBox="1"/>
          <p:nvPr/>
        </p:nvSpPr>
        <p:spPr>
          <a:xfrm>
            <a:off x="3391535" y="5678805"/>
            <a:ext cx="5080000" cy="1291590"/>
          </a:xfrm>
          <a:prstGeom prst="rect">
            <a:avLst/>
          </a:prstGeom>
          <a:noFill/>
          <a:ln w="9525">
            <a:noFill/>
          </a:ln>
        </p:spPr>
        <p:txBody>
          <a:bodyPr>
            <a:spAutoFit/>
          </a:bodyPr>
          <a:p>
            <a:pPr indent="0"/>
            <a:r>
              <a:rPr lang="en-US" b="0">
                <a:latin typeface="Calibri" panose="020F0502020204030204" charset="0"/>
                <a:ea typeface="宋体" pitchFamily="2" charset="-122"/>
              </a:rPr>
              <a:t>   </a:t>
            </a:r>
            <a:r>
              <a:rPr lang="en-US" sz="2400" b="1">
                <a:latin typeface="Calibri" panose="020F0502020204030204" charset="0"/>
                <a:ea typeface="宋体" pitchFamily="2" charset="-122"/>
              </a:rPr>
              <a:t> </a:t>
            </a:r>
            <a:endParaRPr lang="en-US" altLang="en-US" sz="2400" b="1">
              <a:latin typeface="Calibri" panose="020F0502020204030204" charset="0"/>
              <a:ea typeface="宋体" pitchFamily="2" charset="-122"/>
            </a:endParaRPr>
          </a:p>
        </p:txBody>
      </p:sp>
      <p:graphicFrame>
        <p:nvGraphicFramePr>
          <p:cNvPr id="5" name="表格 4"/>
          <p:cNvGraphicFramePr/>
          <p:nvPr>
            <p:custDataLst>
              <p:tags r:id="rId1"/>
            </p:custDataLst>
          </p:nvPr>
        </p:nvGraphicFramePr>
        <p:xfrm>
          <a:off x="1931035" y="988060"/>
          <a:ext cx="8329930" cy="5020310"/>
        </p:xfrm>
        <a:graphic>
          <a:graphicData uri="http://schemas.openxmlformats.org/drawingml/2006/table">
            <a:tbl>
              <a:tblPr firstRow="1" bandRow="1">
                <a:tableStyleId>{5940675A-B579-460E-94D1-54222C63F5DA}</a:tableStyleId>
              </a:tblPr>
              <a:tblGrid>
                <a:gridCol w="833755"/>
                <a:gridCol w="1514475"/>
                <a:gridCol w="1791335"/>
                <a:gridCol w="1042670"/>
                <a:gridCol w="995045"/>
                <a:gridCol w="2152650"/>
              </a:tblGrid>
              <a:tr h="1569085">
                <a:tc>
                  <a:txBody>
                    <a:bodyPr/>
                    <a:p>
                      <a:pPr indent="0" algn="ctr">
                        <a:buNone/>
                      </a:pPr>
                      <a:r>
                        <a:rPr lang="en-US" sz="1000" b="0">
                          <a:latin typeface="Calibri" panose="020F0502020204030204" charset="0"/>
                          <a:cs typeface="Calibri" panose="020F0502020204030204" charset="0"/>
                        </a:rPr>
                        <a:t>T3</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Schedule Risk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Unable to complete due to time constraints.The project plan may faces delays.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1.PM should makea reasonableschedule. 2.During the weeklygroup meeting, if any team member fails to complete the planned workon time due to some reasons, the member will increase their working time next week to </a:t>
                      </a:r>
                      <a:r>
                        <a:rPr lang="en-US" sz="1000" b="0">
                          <a:latin typeface="等线" panose="02010600030101010101" charset="-122"/>
                          <a:cs typeface="等线" panose="02010600030101010101" charset="-122"/>
                        </a:rPr>
                        <a:t>c</a:t>
                      </a:r>
                      <a:r>
                        <a:rPr lang="en-US" sz="1000" b="0">
                          <a:latin typeface="Calibri" panose="020F0502020204030204" charset="0"/>
                          <a:cs typeface="Calibri" panose="020F0502020204030204" charset="0"/>
                        </a:rPr>
                        <a:t>ompensate previous week's workor other team members will assist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8900">
                <a:tc>
                  <a:txBody>
                    <a:bodyPr/>
                    <a:p>
                      <a:pPr indent="0" algn="ctr">
                        <a:buNone/>
                      </a:pPr>
                      <a:r>
                        <a:rPr lang="en-US" sz="1000" b="0">
                          <a:latin typeface="Calibri" panose="020F0502020204030204" charset="0"/>
                          <a:cs typeface="Calibri" panose="020F0502020204030204" charset="0"/>
                        </a:rPr>
                        <a:t>T4</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Technical Risks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1.Technical difficulties leadingto project schedule delays.2.Team is unable to builda robust model due to hardware performance.3.Team chooses a wrong model that can’t solve the problem proposed.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Medium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1.Developer should design a reasonable system architecture andimprove code quality.2.The performance of the model can be allowed to be weak，but it must be able to complete corresponding tasks.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92325">
                <a:tc>
                  <a:txBody>
                    <a:bodyPr/>
                    <a:p>
                      <a:pPr indent="0" algn="ctr">
                        <a:buNone/>
                      </a:pPr>
                      <a:r>
                        <a:rPr lang="en-US" sz="1000" b="0">
                          <a:latin typeface="等线" panose="02010600030101010101" charset="-122"/>
                          <a:cs typeface="等线" panose="02010600030101010101" charset="-122"/>
                        </a:rPr>
                        <a:t>T5</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R</a:t>
                      </a:r>
                      <a:r>
                        <a:rPr lang="en-US" sz="1000" b="0">
                          <a:latin typeface="Calibri" panose="020F0502020204030204" charset="0"/>
                          <a:cs typeface="Calibri" panose="020F0502020204030204" charset="0"/>
                        </a:rPr>
                        <a:t>equirement Risk</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Frequent changes ofrequirements lead tothe delay of development progress.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Two weeks after the start of the course,PM should hold one or twogroup meetings per week to strengthen communication, clarify project and requirements.</a:t>
                      </a:r>
                      <a:r>
                        <a:rPr lang="en-US" sz="1000" b="0">
                          <a:latin typeface="等线" panose="02010600030101010101" charset="-122"/>
                          <a:cs typeface="等线" panose="02010600030101010101" charset="-122"/>
                        </a:rPr>
                        <a:t>Team members need to inform the project manager of the new requirement, and the project manager will organize a meeting to discuss whether to add the new requirement. If all team members agree, the new requirement will be added.</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Project Risks</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sp>
        <p:nvSpPr>
          <p:cNvPr id="4" name="文本框 3"/>
          <p:cNvSpPr txBox="1"/>
          <p:nvPr/>
        </p:nvSpPr>
        <p:spPr>
          <a:xfrm>
            <a:off x="3391535" y="5678805"/>
            <a:ext cx="5080000" cy="1291590"/>
          </a:xfrm>
          <a:prstGeom prst="rect">
            <a:avLst/>
          </a:prstGeom>
          <a:noFill/>
          <a:ln w="9525">
            <a:noFill/>
          </a:ln>
        </p:spPr>
        <p:txBody>
          <a:bodyPr>
            <a:spAutoFit/>
          </a:bodyPr>
          <a:p>
            <a:pPr indent="0"/>
            <a:r>
              <a:rPr lang="en-US" b="0">
                <a:latin typeface="Calibri" panose="020F0502020204030204" charset="0"/>
                <a:ea typeface="宋体" pitchFamily="2" charset="-122"/>
              </a:rPr>
              <a:t>   </a:t>
            </a:r>
            <a:r>
              <a:rPr lang="en-US" sz="2400" b="1">
                <a:latin typeface="Calibri" panose="020F0502020204030204" charset="0"/>
                <a:ea typeface="宋体" pitchFamily="2" charset="-122"/>
              </a:rPr>
              <a:t> </a:t>
            </a:r>
            <a:endParaRPr lang="en-US" altLang="en-US" sz="2400" b="1">
              <a:latin typeface="Calibri" panose="020F0502020204030204" charset="0"/>
              <a:ea typeface="宋体" pitchFamily="2" charset="-122"/>
            </a:endParaRPr>
          </a:p>
        </p:txBody>
      </p:sp>
      <p:graphicFrame>
        <p:nvGraphicFramePr>
          <p:cNvPr id="3" name="表格 2"/>
          <p:cNvGraphicFramePr/>
          <p:nvPr>
            <p:custDataLst>
              <p:tags r:id="rId1"/>
            </p:custDataLst>
          </p:nvPr>
        </p:nvGraphicFramePr>
        <p:xfrm>
          <a:off x="2101215" y="727710"/>
          <a:ext cx="7989570" cy="5572125"/>
        </p:xfrm>
        <a:graphic>
          <a:graphicData uri="http://schemas.openxmlformats.org/drawingml/2006/table">
            <a:tbl>
              <a:tblPr firstRow="1" bandRow="1">
                <a:tableStyleId>{5940675A-B579-460E-94D1-54222C63F5DA}</a:tableStyleId>
              </a:tblPr>
              <a:tblGrid>
                <a:gridCol w="799465"/>
                <a:gridCol w="1453515"/>
                <a:gridCol w="1717040"/>
                <a:gridCol w="1000760"/>
                <a:gridCol w="953770"/>
                <a:gridCol w="2065020"/>
              </a:tblGrid>
              <a:tr h="1759585">
                <a:tc>
                  <a:txBody>
                    <a:bodyPr/>
                    <a:p>
                      <a:pPr indent="0" algn="ctr">
                        <a:buNone/>
                      </a:pPr>
                      <a:r>
                        <a:rPr lang="en-US" sz="1000" b="0">
                          <a:latin typeface="等线" panose="02010600030101010101" charset="-122"/>
                          <a:cs typeface="等线" panose="02010600030101010101" charset="-122"/>
                        </a:rPr>
                        <a:t>T6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Technical Risks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System defects and vulnerabilities leadsto data leakage or system paralysis</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Developer should design a system security mechanism based on industry standards and security requirements to encrypt, store, and transmit sensitive information; Conduct periodic vulnerability scanning to enhance data backup and disaster recovery</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12540">
                <a:tc>
                  <a:txBody>
                    <a:bodyPr/>
                    <a:p>
                      <a:pPr indent="0" algn="ctr">
                        <a:buNone/>
                      </a:pPr>
                      <a:r>
                        <a:rPr lang="en-US" sz="1000" b="0">
                          <a:latin typeface="等线" panose="02010600030101010101" charset="-122"/>
                          <a:cs typeface="等线" panose="02010600030101010101" charset="-122"/>
                        </a:rPr>
                        <a:t>             T7</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Management</a:t>
                      </a:r>
                      <a:r>
                        <a:rPr lang="en-US" sz="1000" b="0">
                          <a:latin typeface="Calibri" panose="020F0502020204030204" charset="0"/>
                          <a:cs typeface="Calibri" panose="020F0502020204030204" charset="0"/>
                        </a:rPr>
                        <a:t>Risk</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The difference in the ability and level of the project management team brings uncertainty risk to the project construction. These management capabilities and levels include: the preparation and implementation of project schedule plan, the ability to plan and manage project human resources, the ability to manage project change, the ability to manage project communication, and the ability to manage project risk.</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High</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cs typeface="等线" panose="02010600030101010101" charset="-122"/>
                        </a:rPr>
                        <a:t>Each team member needs to be familiar with project management and keep learning.At the same time, it is necessary to strengthen communication. When there is any problem, it is necessary to inform the project manager, and then the project manager organizes a meeting to discuss.</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3" name="文本框 102"/>
          <p:cNvSpPr txBox="1"/>
          <p:nvPr/>
        </p:nvSpPr>
        <p:spPr>
          <a:xfrm>
            <a:off x="2089785" y="6409055"/>
            <a:ext cx="7499350" cy="252730"/>
          </a:xfrm>
          <a:prstGeom prst="rect">
            <a:avLst/>
          </a:prstGeom>
          <a:noFill/>
          <a:ln w="9525">
            <a:noFill/>
          </a:ln>
        </p:spPr>
        <p:txBody>
          <a:bodyPr wrap="square">
            <a:spAutoFit/>
          </a:bodyPr>
          <a:p>
            <a:pPr marL="0" indent="0" algn="l"/>
            <a:r>
              <a:rPr lang="en-US" sz="1050" b="0">
                <a:latin typeface="等线" panose="02010600030101010101" charset="-122"/>
                <a:cs typeface="Times New Roman" panose="02020603050405020304" charset="0"/>
              </a:rPr>
              <a:t> </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04</a:t>
            </a:r>
            <a:endParaRPr kumimoji="0" lang="zh-CN" altLang="en-US"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4255124" y="3133681"/>
            <a:ext cx="3721735" cy="7683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Lesson Learnt</a:t>
            </a: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01</a:t>
            </a:r>
            <a:endParaRPr kumimoji="0" lang="zh-CN" altLang="en-US"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2229158" y="3133681"/>
            <a:ext cx="7773670" cy="14452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400" noProof="0" dirty="0">
                <a:ln>
                  <a:noFill/>
                </a:ln>
                <a:solidFill>
                  <a:schemeClr val="tx1">
                    <a:lumMod val="85000"/>
                    <a:lumOff val="15000"/>
                  </a:schemeClr>
                </a:solidFill>
                <a:effectLst/>
                <a:uLnTx/>
                <a:uFillTx/>
                <a:latin typeface="思源宋体 CN Heavy" pitchFamily="18" charset="-122"/>
                <a:ea typeface="思源宋体 CN Heavy" pitchFamily="18" charset="-122"/>
                <a:sym typeface="+mn-ea"/>
              </a:rPr>
              <a:t>Project Completion Status</a:t>
            </a: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6670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Lesson Learnt</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sp>
        <p:nvSpPr>
          <p:cNvPr id="5" name="文本框 4"/>
          <p:cNvSpPr txBox="1"/>
          <p:nvPr/>
        </p:nvSpPr>
        <p:spPr>
          <a:xfrm>
            <a:off x="404495" y="1171575"/>
            <a:ext cx="11383010" cy="5365115"/>
          </a:xfrm>
          <a:prstGeom prst="rect">
            <a:avLst/>
          </a:prstGeom>
          <a:noFill/>
        </p:spPr>
        <p:txBody>
          <a:bodyPr wrap="square" rtlCol="0">
            <a:noAutofit/>
          </a:bodyPr>
          <a:p>
            <a:pPr marL="342900" indent="-342900">
              <a:buFont typeface="Arial" panose="020B0604020202020204" pitchFamily="34" charset="0"/>
              <a:buChar char="•"/>
            </a:pPr>
            <a:r>
              <a:rPr lang="en-US" altLang="zh-CN" sz="2500">
                <a:latin typeface="Calibri" panose="020F0502020204030204" charset="0"/>
                <a:cs typeface="Calibri" panose="020F0502020204030204" charset="0"/>
              </a:rPr>
              <a:t>Plan</a:t>
            </a:r>
            <a:r>
              <a:rPr lang="zh-CN" altLang="en-US" sz="2500">
                <a:latin typeface="Calibri" panose="020F0502020204030204" charset="0"/>
                <a:cs typeface="Calibri" panose="020F0502020204030204" charset="0"/>
              </a:rPr>
              <a:t> </a:t>
            </a:r>
            <a:r>
              <a:rPr lang="en-US" altLang="zh-CN" sz="2500">
                <a:latin typeface="Calibri" panose="020F0502020204030204" charset="0"/>
                <a:cs typeface="Calibri" panose="020F0502020204030204" charset="0"/>
              </a:rPr>
              <a:t>is</a:t>
            </a:r>
            <a:r>
              <a:rPr lang="zh-CN" altLang="en-US" sz="2500">
                <a:latin typeface="Calibri" panose="020F0502020204030204" charset="0"/>
                <a:cs typeface="Calibri" panose="020F0502020204030204" charset="0"/>
              </a:rPr>
              <a:t> the most important document in the project</a:t>
            </a:r>
            <a:r>
              <a:rPr lang="en-US" altLang="zh-CN" sz="2500">
                <a:latin typeface="Calibri" panose="020F0502020204030204" charset="0"/>
                <a:cs typeface="Calibri" panose="020F0502020204030204" charset="0"/>
              </a:rPr>
              <a:t> because i</a:t>
            </a:r>
            <a:r>
              <a:rPr lang="zh-CN" altLang="en-US" sz="2500">
                <a:latin typeface="Calibri" panose="020F0502020204030204" charset="0"/>
                <a:cs typeface="Calibri" panose="020F0502020204030204" charset="0"/>
              </a:rPr>
              <a:t>t directly affects the success of our projec</a:t>
            </a:r>
            <a:r>
              <a:rPr lang="en-US" altLang="zh-CN" sz="2500">
                <a:latin typeface="Calibri" panose="020F0502020204030204" charset="0"/>
                <a:cs typeface="Calibri" panose="020F0502020204030204" charset="0"/>
              </a:rPr>
              <a:t>t.Before making a plan, PM must consider various possible situations and provide a more reasonable plan.Meanwhile,PM also needs to set reasonable milestones to ensure that the project can be completed on time.</a:t>
            </a:r>
            <a:endParaRPr lang="en-US" altLang="zh-CN" sz="2500">
              <a:latin typeface="Calibri" panose="020F0502020204030204" charset="0"/>
              <a:cs typeface="Calibri" panose="020F0502020204030204" charset="0"/>
            </a:endParaRPr>
          </a:p>
          <a:p>
            <a:pPr marL="342900" indent="-342900">
              <a:buFont typeface="Arial" panose="020B0604020202020204" pitchFamily="34" charset="0"/>
              <a:buChar char="•"/>
            </a:pPr>
            <a:endParaRPr lang="en-US" altLang="zh-CN" sz="2500">
              <a:latin typeface="Calibri" panose="020F0502020204030204" charset="0"/>
              <a:cs typeface="Calibri" panose="020F0502020204030204" charset="0"/>
            </a:endParaRPr>
          </a:p>
          <a:p>
            <a:pPr marL="342900" indent="-342900">
              <a:buFont typeface="Arial" panose="020B0604020202020204" pitchFamily="34" charset="0"/>
              <a:buChar char="•"/>
            </a:pPr>
            <a:r>
              <a:rPr lang="en-US" altLang="zh-CN" sz="2500">
                <a:latin typeface="Calibri" panose="020F0502020204030204" charset="0"/>
                <a:cs typeface="Calibri" panose="020F0502020204030204" charset="0"/>
              </a:rPr>
              <a:t>Communication is important.When encountering with some problem, informing the PM is the first thing that needs to be done.The PM needs to gather group members and have a meeting to discuss </a:t>
            </a:r>
            <a:r>
              <a:rPr lang="en-US" altLang="zh-CN" sz="2500">
                <a:latin typeface="Calibri" panose="020F0502020204030204" charset="0"/>
                <a:cs typeface="Calibri" panose="020F0502020204030204" charset="0"/>
              </a:rPr>
              <a:t>the solution of an unexpected issue that has arisen.</a:t>
            </a:r>
            <a:endParaRPr lang="en-US" altLang="zh-CN" sz="2500">
              <a:latin typeface="Calibri" panose="020F0502020204030204" charset="0"/>
              <a:cs typeface="Calibri" panose="020F0502020204030204" charset="0"/>
            </a:endParaRPr>
          </a:p>
          <a:p>
            <a:pPr marL="342900" indent="-342900">
              <a:buFont typeface="Arial" panose="020B0604020202020204" pitchFamily="34" charset="0"/>
              <a:buChar char="•"/>
            </a:pPr>
            <a:endParaRPr lang="en-US" altLang="zh-CN" sz="2500">
              <a:latin typeface="Calibri" panose="020F0502020204030204" charset="0"/>
              <a:cs typeface="Calibri" panose="020F0502020204030204" charset="0"/>
            </a:endParaRPr>
          </a:p>
          <a:p>
            <a:pPr marL="342900" indent="-342900">
              <a:buFont typeface="Arial" panose="020B0604020202020204" pitchFamily="34" charset="0"/>
              <a:buChar char="•"/>
            </a:pPr>
            <a:r>
              <a:rPr lang="en-US" altLang="zh-CN" sz="2500">
                <a:latin typeface="Calibri" panose="020F0502020204030204" charset="0"/>
                <a:cs typeface="Calibri" panose="020F0502020204030204" charset="0"/>
              </a:rPr>
              <a:t>Risk Management is necessary.The cycle of a project is long, and it is inevitable to encounter various strange problems. Therefore, we need to manage and control this risk </a:t>
            </a:r>
            <a:r>
              <a:rPr lang="en-US" altLang="zh-CN" sz="2500">
                <a:latin typeface="Calibri" panose="020F0502020204030204" charset="0"/>
                <a:cs typeface="Calibri" panose="020F0502020204030204" charset="0"/>
              </a:rPr>
              <a:t>which affecting the progress of the entire project.</a:t>
            </a:r>
            <a:endParaRPr lang="en-US" altLang="zh-CN" sz="2500">
              <a:latin typeface="Calibri" panose="020F0502020204030204" charset="0"/>
              <a:cs typeface="Calibri" panose="020F050202020403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02240" y="2247990"/>
            <a:ext cx="1627505"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05</a:t>
            </a:r>
            <a:endParaRPr kumimoji="0" lang="zh-CN" altLang="en-US"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4" name="文本框 3"/>
          <p:cNvSpPr txBox="1"/>
          <p:nvPr/>
        </p:nvSpPr>
        <p:spPr>
          <a:xfrm>
            <a:off x="2547609" y="3133681"/>
            <a:ext cx="7136765" cy="14452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rPr>
              <a:t>Conclution and Future Work</a:t>
            </a: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4400" b="0" i="0" u="none" strike="noStrike" kern="1200" cap="none" spc="0" normalizeH="0" baseline="0" noProof="0" dirty="0">
              <a:ln>
                <a:noFill/>
              </a:ln>
              <a:solidFill>
                <a:schemeClr val="tx1">
                  <a:lumMod val="85000"/>
                  <a:lumOff val="15000"/>
                </a:schemeClr>
              </a:solidFill>
              <a:effectLst/>
              <a:uLnTx/>
              <a:uFillTx/>
              <a:latin typeface="思源宋体 CN Heavy" pitchFamily="18" charset="-122"/>
              <a:ea typeface="思源宋体 CN Heavy" pitchFamily="18" charset="-122"/>
              <a:cs typeface="+mn-cs"/>
            </a:endParaRPr>
          </a:p>
        </p:txBody>
      </p:sp>
      <p:sp>
        <p:nvSpPr>
          <p:cNvPr id="6" name="矩形 5"/>
          <p:cNvSpPr/>
          <p:nvPr/>
        </p:nvSpPr>
        <p:spPr>
          <a:xfrm rot="5400000">
            <a:off x="6073141" y="3821158"/>
            <a:ext cx="45719" cy="442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Conclution</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sp>
        <p:nvSpPr>
          <p:cNvPr id="100" name="文本框 99"/>
          <p:cNvSpPr txBox="1"/>
          <p:nvPr/>
        </p:nvSpPr>
        <p:spPr>
          <a:xfrm>
            <a:off x="2156460" y="1244600"/>
            <a:ext cx="8385810" cy="3799205"/>
          </a:xfrm>
          <a:prstGeom prst="rect">
            <a:avLst/>
          </a:prstGeom>
          <a:noFill/>
          <a:ln w="9525">
            <a:noFill/>
          </a:ln>
        </p:spPr>
        <p:txBody>
          <a:bodyPr>
            <a:noAutofit/>
          </a:bodyPr>
          <a:p>
            <a:pPr marL="457200" lvl="1" indent="266700" fontAlgn="auto">
              <a:lnSpc>
                <a:spcPct val="150000"/>
              </a:lnSpc>
            </a:pPr>
            <a:r>
              <a:rPr lang="en-US" sz="2000" b="0">
                <a:latin typeface="Arial" panose="020B0604020202020204" pitchFamily="34" charset="0"/>
              </a:rPr>
              <a:t>On the whole, our project was succeed, and all the planned function were available, however, there were still many shortcomings. There were many functions and modules that were not as good as expected. For example, the accuracy of the object detection model was not high enough, the quality of the generative model was not good enough, and the server and web page were also simple.When testing,</a:t>
            </a:r>
            <a:r>
              <a:rPr lang="en-US" sz="2000" b="0">
                <a:latin typeface="Arial" panose="020B0604020202020204" pitchFamily="34" charset="0"/>
              </a:rPr>
              <a:t>we did not consider the various issues that may arise when deploying the system to the production environment</a:t>
            </a:r>
            <a:endParaRPr lang="en-US" sz="2000" b="0">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5" y="95750"/>
            <a:ext cx="360606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Future Work</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sp>
        <p:nvSpPr>
          <p:cNvPr id="100" name="文本框 99"/>
          <p:cNvSpPr txBox="1"/>
          <p:nvPr/>
        </p:nvSpPr>
        <p:spPr>
          <a:xfrm>
            <a:off x="1184910" y="783590"/>
            <a:ext cx="9821545" cy="5225415"/>
          </a:xfrm>
          <a:prstGeom prst="rect">
            <a:avLst/>
          </a:prstGeom>
          <a:noFill/>
          <a:ln w="9525">
            <a:noFill/>
          </a:ln>
        </p:spPr>
        <p:txBody>
          <a:bodyPr>
            <a:noAutofit/>
          </a:bodyPr>
          <a:p>
            <a:pPr marL="457200" lvl="1" indent="266700" algn="l" fontAlgn="auto">
              <a:lnSpc>
                <a:spcPct val="150000"/>
              </a:lnSpc>
            </a:pPr>
            <a:r>
              <a:rPr lang="en-US" sz="2000" b="0">
                <a:latin typeface="Arial" panose="020B0604020202020204" pitchFamily="34" charset="0"/>
              </a:rPr>
              <a:t>For the model, we will attempt to replace the  model with a more robust and high-performance model so that we can achieve better generation and detection results.</a:t>
            </a:r>
            <a:endParaRPr lang="en-US" sz="2000" b="0">
              <a:latin typeface="Arial" panose="020B0604020202020204" pitchFamily="34" charset="0"/>
            </a:endParaRPr>
          </a:p>
          <a:p>
            <a:pPr marL="457200" lvl="1" indent="266700" algn="l" fontAlgn="auto">
              <a:lnSpc>
                <a:spcPct val="150000"/>
              </a:lnSpc>
            </a:pPr>
            <a:r>
              <a:rPr lang="en-US" altLang="zh-CN" sz="2000" b="0">
                <a:latin typeface="Arial" panose="020B0604020202020204" pitchFamily="34" charset="0"/>
              </a:rPr>
              <a:t>For app,nowadays, most people often use their phones to handle some tasks instead of using web pages on their computers. Therefore, we need to adapt our software to browsers on mobile phone.If we have more time, we also need to develop a WeChat mini program so that users can use our program on WeChat </a:t>
            </a:r>
            <a:r>
              <a:rPr lang="en-US" altLang="zh-CN" sz="2000" b="0">
                <a:latin typeface="Arial" panose="020B0604020202020204" pitchFamily="34" charset="0"/>
              </a:rPr>
              <a:t>directly.</a:t>
            </a:r>
            <a:endParaRPr lang="en-US" altLang="zh-CN" sz="2000" b="0">
              <a:latin typeface="Arial" panose="020B0604020202020204" pitchFamily="34" charset="0"/>
            </a:endParaRPr>
          </a:p>
          <a:p>
            <a:pPr marL="457200" lvl="1" indent="266700" algn="l" fontAlgn="auto">
              <a:lnSpc>
                <a:spcPct val="150000"/>
              </a:lnSpc>
            </a:pPr>
            <a:r>
              <a:rPr lang="en-US" altLang="zh-CN" sz="2000" b="0">
                <a:latin typeface="Arial" panose="020B0604020202020204" pitchFamily="34" charset="0"/>
              </a:rPr>
              <a:t>For future plan,</a:t>
            </a:r>
            <a:r>
              <a:rPr lang="en-US" altLang="zh-CN" sz="2000" b="0">
                <a:latin typeface="Arial" panose="020B0604020202020204" pitchFamily="34" charset="0"/>
              </a:rPr>
              <a:t>before making a plan, we need to focus on considering every possible risk, develop a reasonable plan, and reserve some time to avoid unexpected situations</a:t>
            </a:r>
            <a:endParaRPr lang="en-US" altLang="zh-CN" sz="2000" b="0">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14562" y="2077135"/>
            <a:ext cx="8067675"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T</a:t>
            </a:r>
            <a:r>
              <a:rPr kumimoji="0" lang="en-US" altLang="zh-CN" sz="48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rPr>
              <a:t>hank you for your watching!</a:t>
            </a:r>
            <a:endParaRPr kumimoji="0" lang="en-US" altLang="zh-CN" sz="4800" b="0" i="0" u="none" strike="noStrike" kern="1200" cap="none" spc="0" normalizeH="0" baseline="0" noProof="0" dirty="0">
              <a:ln>
                <a:noFill/>
              </a:ln>
              <a:solidFill>
                <a:prstClr val="black">
                  <a:lumMod val="85000"/>
                  <a:lumOff val="15000"/>
                </a:prstClr>
              </a:solidFill>
              <a:effectLst/>
              <a:uLnTx/>
              <a:uFillTx/>
              <a:latin typeface="思源宋体 CN Heavy" pitchFamily="18" charset="-122"/>
              <a:ea typeface="思源宋体 CN Heavy" pitchFamily="18"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46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Project schedule</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pic>
        <p:nvPicPr>
          <p:cNvPr id="3" name="图片 2" descr="截屏2023-05-29 18.11.16"/>
          <p:cNvPicPr>
            <a:picLocks noChangeAspect="1"/>
          </p:cNvPicPr>
          <p:nvPr/>
        </p:nvPicPr>
        <p:blipFill>
          <a:blip r:embed="rId1"/>
          <a:stretch>
            <a:fillRect/>
          </a:stretch>
        </p:blipFill>
        <p:spPr>
          <a:xfrm>
            <a:off x="378460" y="643890"/>
            <a:ext cx="11147425" cy="3103880"/>
          </a:xfrm>
          <a:prstGeom prst="rect">
            <a:avLst/>
          </a:prstGeom>
        </p:spPr>
      </p:pic>
      <p:graphicFrame>
        <p:nvGraphicFramePr>
          <p:cNvPr id="5" name="表格 4"/>
          <p:cNvGraphicFramePr/>
          <p:nvPr>
            <p:custDataLst>
              <p:tags r:id="rId2"/>
            </p:custDataLst>
          </p:nvPr>
        </p:nvGraphicFramePr>
        <p:xfrm>
          <a:off x="2569210" y="3914775"/>
          <a:ext cx="6766560" cy="2306320"/>
        </p:xfrm>
        <a:graphic>
          <a:graphicData uri="http://schemas.openxmlformats.org/drawingml/2006/table">
            <a:tbl>
              <a:tblPr/>
              <a:tblGrid>
                <a:gridCol w="1691005"/>
                <a:gridCol w="1690132"/>
                <a:gridCol w="1692712"/>
                <a:gridCol w="1692711"/>
              </a:tblGrid>
              <a:tr h="172720">
                <a:tc>
                  <a:txBody>
                    <a:bodyPr/>
                    <a:p>
                      <a:pPr indent="0">
                        <a:buNone/>
                      </a:pPr>
                      <a:r>
                        <a:rPr lang="en-US" sz="1000" b="0">
                          <a:latin typeface="Calibri" panose="020F0502020204030204" charset="0"/>
                          <a:cs typeface="Calibri" panose="020F0502020204030204" charset="0"/>
                        </a:rPr>
                        <a:t>Time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Milestone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Description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Performance</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gridSpan="3">
                  <a:txBody>
                    <a:bodyPr/>
                    <a:p>
                      <a:pPr indent="0">
                        <a:buNone/>
                      </a:pPr>
                      <a:r>
                        <a:rPr lang="en-US" sz="1000" b="0">
                          <a:latin typeface="Calibri" panose="020F0502020204030204" charset="0"/>
                          <a:cs typeface="Calibri" panose="020F0502020204030204" charset="0"/>
                        </a:rPr>
                        <a:t>Sprint 1</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endParaRPr lang="en-US" altLang="en-US" sz="1000" b="0">
                        <a:latin typeface="Calibri" panose="020F0502020204030204" charset="0"/>
                        <a:ea typeface="Calibri" panose="020F0502020204030204" charset="0"/>
                        <a:cs typeface="Calibri" panose="020F0502020204030204" charset="0"/>
                      </a:endParaRPr>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tr>
              <a:tr h="172720">
                <a:tc>
                  <a:txBody>
                    <a:bodyPr/>
                    <a:p>
                      <a:pPr indent="0">
                        <a:buNone/>
                      </a:pPr>
                      <a:r>
                        <a:rPr lang="en-US" sz="1000" b="0">
                          <a:latin typeface="Calibri" panose="020F0502020204030204" charset="0"/>
                          <a:cs typeface="Calibri" panose="020F0502020204030204" charset="0"/>
                        </a:rPr>
                        <a:t>Week3</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Teamleader submits team list.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a:solidFill>
                            <a:srgbClr val="FF0000"/>
                          </a:solidFill>
                          <a:latin typeface="Calibri" panose="020F0502020204030204" charset="0"/>
                          <a:ea typeface="Calibri" panose="020F0502020204030204" charset="0"/>
                          <a:cs typeface="Calibri" panose="020F0502020204030204" charset="0"/>
                          <a:sym typeface="+mn-ea"/>
                        </a:rPr>
                        <a:t>Completed.</a:t>
                      </a:r>
                      <a:endParaRPr lang="en-US" altLang="en-US" sz="1000" b="0">
                        <a:solidFill>
                          <a:srgbClr val="FF0000"/>
                        </a:solidFill>
                        <a:latin typeface="Calibri" panose="020F0502020204030204" charset="0"/>
                        <a:ea typeface="Calibri" panose="020F0502020204030204" charset="0"/>
                        <a:cs typeface="Calibri" panose="020F0502020204030204" charset="0"/>
                      </a:endParaRPr>
                    </a:p>
                    <a:p>
                      <a:pPr indent="0">
                        <a:buNone/>
                      </a:pP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1000" b="0">
                          <a:latin typeface="Calibri" panose="020F0502020204030204" charset="0"/>
                          <a:cs typeface="Calibri" panose="020F0502020204030204" charset="0"/>
                        </a:rPr>
                        <a:t>Week 4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Team leader submits the project and a brief description on the online document.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We successfully submited the project plan and did a brief presentation in class ,teacher gave the guidance.</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p>
                      <a:pPr indent="0">
                        <a:buNone/>
                      </a:pPr>
                      <a:r>
                        <a:rPr lang="en-US" sz="1000" b="0">
                          <a:latin typeface="Calibri" panose="020F0502020204030204" charset="0"/>
                          <a:cs typeface="Calibri" panose="020F0502020204030204" charset="0"/>
                        </a:rPr>
                        <a:t>Week 5 </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Week 6</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Team leader submits the project plan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Team leader submits the project plan at week 7.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We all finally submited the project plan which have been modified by guidance.</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8160">
                <a:tc>
                  <a:txBody>
                    <a:bodyPr/>
                    <a:p>
                      <a:pPr indent="0">
                        <a:buNone/>
                      </a:pPr>
                      <a:r>
                        <a:rPr lang="en-US" sz="1000" b="0">
                          <a:latin typeface="Calibri" panose="020F0502020204030204" charset="0"/>
                          <a:cs typeface="Calibri" panose="020F0502020204030204" charset="0"/>
                        </a:rPr>
                        <a:t>Week 7</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a:latin typeface="Calibri" panose="020F0502020204030204" charset="0"/>
                          <a:cs typeface="Calibri" panose="020F0502020204030204" charset="0"/>
                          <a:sym typeface="+mn-ea"/>
                        </a:rPr>
                        <a:t>Team leader submits the </a:t>
                      </a:r>
                      <a:r>
                        <a:rPr lang="en-US" sz="1000">
                          <a:latin typeface="Calibri" panose="020F0502020204030204" charset="0"/>
                          <a:cs typeface="Calibri" panose="020F0502020204030204" charset="0"/>
                          <a:sym typeface="+mn-ea"/>
                        </a:rPr>
                        <a:t>modified project plan</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Everyone must submit a report about what you have learned in this week.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Completed.</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46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Project schedule</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pic>
        <p:nvPicPr>
          <p:cNvPr id="2" name="图片 1" descr="截屏2023-05-29 18.18.11"/>
          <p:cNvPicPr>
            <a:picLocks noChangeAspect="1"/>
          </p:cNvPicPr>
          <p:nvPr/>
        </p:nvPicPr>
        <p:blipFill>
          <a:blip r:embed="rId1"/>
          <a:stretch>
            <a:fillRect/>
          </a:stretch>
        </p:blipFill>
        <p:spPr>
          <a:xfrm>
            <a:off x="874395" y="1039495"/>
            <a:ext cx="10198100" cy="1206500"/>
          </a:xfrm>
          <a:prstGeom prst="rect">
            <a:avLst/>
          </a:prstGeom>
        </p:spPr>
      </p:pic>
      <p:graphicFrame>
        <p:nvGraphicFramePr>
          <p:cNvPr id="6" name="表格 5"/>
          <p:cNvGraphicFramePr/>
          <p:nvPr>
            <p:custDataLst>
              <p:tags r:id="rId2"/>
            </p:custDataLst>
          </p:nvPr>
        </p:nvGraphicFramePr>
        <p:xfrm>
          <a:off x="2590165" y="2555875"/>
          <a:ext cx="6766560" cy="3830320"/>
        </p:xfrm>
        <a:graphic>
          <a:graphicData uri="http://schemas.openxmlformats.org/drawingml/2006/table">
            <a:tbl>
              <a:tblPr/>
              <a:tblGrid>
                <a:gridCol w="1691005"/>
                <a:gridCol w="1690132"/>
                <a:gridCol w="1692712"/>
                <a:gridCol w="1692711"/>
              </a:tblGrid>
              <a:tr h="172720">
                <a:tc>
                  <a:txBody>
                    <a:bodyPr/>
                    <a:p>
                      <a:pPr indent="0">
                        <a:buNone/>
                      </a:pPr>
                      <a:r>
                        <a:rPr lang="en-US" sz="1000" b="0">
                          <a:latin typeface="Calibri" panose="020F0502020204030204" charset="0"/>
                          <a:cs typeface="Calibri" panose="020F0502020204030204" charset="0"/>
                        </a:rPr>
                        <a:t>Time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Milestone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Description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Performance</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gridSpan="3">
                  <a:txBody>
                    <a:bodyPr/>
                    <a:p>
                      <a:pPr indent="0">
                        <a:buNone/>
                      </a:pPr>
                      <a:r>
                        <a:rPr lang="en-US" sz="1000" b="0">
                          <a:latin typeface="Calibri" panose="020F0502020204030204" charset="0"/>
                          <a:cs typeface="Calibri" panose="020F0502020204030204" charset="0"/>
                        </a:rPr>
                        <a:t>Sprint 1</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endParaRPr lang="en-US" altLang="en-US" sz="1000" b="0">
                        <a:latin typeface="Calibri" panose="020F0502020204030204" charset="0"/>
                        <a:ea typeface="Calibri" panose="020F0502020204030204" charset="0"/>
                        <a:cs typeface="Calibri" panose="020F0502020204030204" charset="0"/>
                      </a:endParaRPr>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tr>
              <a:tr h="862965">
                <a:tc>
                  <a:txBody>
                    <a:bodyPr/>
                    <a:p>
                      <a:pPr indent="0">
                        <a:buNone/>
                      </a:pPr>
                      <a:r>
                        <a:rPr lang="en-US" sz="1000" b="0">
                          <a:latin typeface="Calibri" panose="020F0502020204030204" charset="0"/>
                          <a:cs typeface="Calibri" panose="020F0502020204030204" charset="0"/>
                        </a:rPr>
                        <a:t>Week 8</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member who is responsible for the model submits a demo.</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demo must be runnable and the member must submit the outcome of the demo.</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The outcome must be a picture or a document which shows the result of the model.</a:t>
                      </a:r>
                      <a:endParaRPr lang="en-US" sz="1000" b="0">
                        <a:latin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Our team member SongYuChen started doing the model,it took him two weeks to complete the model,later than our first plan.</a:t>
                      </a:r>
                      <a:endParaRPr lang="en-US" altLang="en-US" sz="1000" b="0">
                        <a:solidFill>
                          <a:srgbClr val="FF0000"/>
                        </a:solidFill>
                        <a:latin typeface="Calibri" panose="020F0502020204030204" charset="0"/>
                        <a:ea typeface="Calibri" panose="020F0502020204030204" charset="0"/>
                        <a:cs typeface="Calibri" panose="020F0502020204030204" charset="0"/>
                      </a:endParaRPr>
                    </a:p>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Meanwile,our team member XieYiChen started doing the model,his work went smoothly.</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460" y="121920"/>
            <a:ext cx="6096000" cy="52197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800" noProof="0" dirty="0">
                <a:solidFill>
                  <a:prstClr val="black">
                    <a:lumMod val="85000"/>
                    <a:lumOff val="15000"/>
                  </a:prstClr>
                </a:solidFill>
                <a:latin typeface="思源宋体 CN Heavy" pitchFamily="18" charset="-122"/>
                <a:ea typeface="思源宋体 CN Heavy" pitchFamily="18" charset="-122"/>
                <a:sym typeface="+mn-ea"/>
              </a:rPr>
              <a:t>Project schedule</a:t>
            </a:r>
            <a:endParaRPr lang="en-US" altLang="zh-CN" sz="2800" noProof="0" dirty="0">
              <a:solidFill>
                <a:prstClr val="black">
                  <a:lumMod val="85000"/>
                  <a:lumOff val="15000"/>
                </a:prstClr>
              </a:solidFill>
              <a:latin typeface="思源宋体 CN Heavy" pitchFamily="18" charset="-122"/>
              <a:ea typeface="思源宋体 CN Heavy" pitchFamily="18" charset="-122"/>
              <a:sym typeface="+mn-ea"/>
            </a:endParaRPr>
          </a:p>
        </p:txBody>
      </p:sp>
      <p:pic>
        <p:nvPicPr>
          <p:cNvPr id="3" name="图片 2" descr="截屏2023-05-29 18.41.23"/>
          <p:cNvPicPr>
            <a:picLocks noChangeAspect="1"/>
          </p:cNvPicPr>
          <p:nvPr/>
        </p:nvPicPr>
        <p:blipFill>
          <a:blip r:embed="rId1"/>
          <a:stretch>
            <a:fillRect/>
          </a:stretch>
        </p:blipFill>
        <p:spPr>
          <a:xfrm>
            <a:off x="1210310" y="582295"/>
            <a:ext cx="9102090" cy="2785110"/>
          </a:xfrm>
          <a:prstGeom prst="rect">
            <a:avLst/>
          </a:prstGeom>
        </p:spPr>
      </p:pic>
      <p:graphicFrame>
        <p:nvGraphicFramePr>
          <p:cNvPr id="7" name="表格 6"/>
          <p:cNvGraphicFramePr/>
          <p:nvPr>
            <p:custDataLst>
              <p:tags r:id="rId2"/>
            </p:custDataLst>
          </p:nvPr>
        </p:nvGraphicFramePr>
        <p:xfrm>
          <a:off x="1446530" y="3564890"/>
          <a:ext cx="9166860" cy="3013075"/>
        </p:xfrm>
        <a:graphic>
          <a:graphicData uri="http://schemas.openxmlformats.org/drawingml/2006/table">
            <a:tbl>
              <a:tblPr/>
              <a:tblGrid>
                <a:gridCol w="2156460"/>
                <a:gridCol w="2155825"/>
                <a:gridCol w="2158365"/>
                <a:gridCol w="2696210"/>
              </a:tblGrid>
              <a:tr h="175260">
                <a:tc>
                  <a:txBody>
                    <a:bodyPr/>
                    <a:p>
                      <a:pPr indent="0">
                        <a:buNone/>
                      </a:pPr>
                      <a:r>
                        <a:rPr lang="en-US" sz="1000" b="0">
                          <a:latin typeface="Calibri" panose="020F0502020204030204" charset="0"/>
                          <a:cs typeface="Calibri" panose="020F0502020204030204" charset="0"/>
                        </a:rPr>
                        <a:t>Time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Milestone</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Description</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Performance</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015">
                <a:tc gridSpan="3">
                  <a:txBody>
                    <a:bodyPr/>
                    <a:p>
                      <a:pPr indent="0">
                        <a:buNone/>
                      </a:pPr>
                      <a:r>
                        <a:rPr lang="en-US" sz="1000" b="0">
                          <a:latin typeface="Calibri" panose="020F0502020204030204" charset="0"/>
                          <a:cs typeface="Calibri" panose="020F0502020204030204" charset="0"/>
                        </a:rPr>
                        <a:t>Sprint 1</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endParaRPr lang="en-US" altLang="en-US" sz="1000" b="0">
                        <a:latin typeface="Calibri" panose="020F0502020204030204" charset="0"/>
                        <a:ea typeface="Calibri" panose="020F0502020204030204" charset="0"/>
                        <a:cs typeface="Calibri" panose="020F0502020204030204" charset="0"/>
                      </a:endParaRPr>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noFill/>
                  </a:tcPr>
                </a:tc>
              </a:tr>
              <a:tr h="1225550">
                <a:tc>
                  <a:txBody>
                    <a:bodyPr/>
                    <a:p>
                      <a:pPr indent="0">
                        <a:buNone/>
                      </a:pPr>
                      <a:r>
                        <a:rPr lang="en-US" sz="1000" b="0">
                          <a:latin typeface="Calibri" panose="020F0502020204030204" charset="0"/>
                          <a:cs typeface="Calibri" panose="020F0502020204030204" charset="0"/>
                        </a:rPr>
                        <a:t>Week 9</a:t>
                      </a:r>
                      <a:endParaRPr lang="en-US" sz="1000" b="0">
                        <a:latin typeface="Calibri" panose="020F0502020204030204" charset="0"/>
                        <a:cs typeface="Calibri" panose="020F0502020204030204" charset="0"/>
                      </a:endParaRPr>
                    </a:p>
                    <a:p>
                      <a:pPr indent="0">
                        <a:buNone/>
                      </a:pPr>
                      <a:r>
                        <a:rPr lang="en-US" altLang="zh-CN" sz="1000" b="0">
                          <a:latin typeface="Calibri" panose="020F0502020204030204" charset="0"/>
                          <a:ea typeface="Calibri" panose="020F0502020204030204" charset="0"/>
                          <a:cs typeface="Calibri" panose="020F0502020204030204" charset="0"/>
                        </a:rPr>
                        <a:t>Week10</a:t>
                      </a:r>
                      <a:endParaRPr lang="en-US" altLang="zh-CN"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member who is responsible for the model submits the model.</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The model is used to solve most of the real problem we proposed.</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The model contains of souce code ,the parameter and outcome.</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The outcome must be a picture or a document which shows the result of the model.</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For detect model, the model need to detect the fabric defect and generate a picture with the result.</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For the first generative model, it need to generate a low-qulity picture.</a:t>
                      </a:r>
                      <a:endParaRPr lang="en-US" sz="1000" b="0">
                        <a:latin typeface="Calibri" panose="020F0502020204030204" charset="0"/>
                        <a:cs typeface="Calibri" panose="020F0502020204030204" charset="0"/>
                      </a:endParaRPr>
                    </a:p>
                    <a:p>
                      <a:pPr indent="0">
                        <a:buNone/>
                      </a:pPr>
                      <a:r>
                        <a:rPr lang="en-US" sz="1000" b="0">
                          <a:latin typeface="Calibri" panose="020F0502020204030204" charset="0"/>
                          <a:cs typeface="Calibri" panose="020F0502020204030204" charset="0"/>
                        </a:rPr>
                        <a:t>If the first generative model can not solve the problem, member need to submit the second generative model which can transfer a low-quality picture to a high-quality one.</a:t>
                      </a:r>
                      <a:endParaRPr lang="en-US" sz="1000" b="0">
                        <a:latin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Our team member Song still did his work.</a:t>
                      </a:r>
                      <a:endParaRPr lang="en-US" altLang="en-US" sz="1000" b="0">
                        <a:solidFill>
                          <a:srgbClr val="FF0000"/>
                        </a:solidFill>
                        <a:latin typeface="Calibri" panose="020F0502020204030204" charset="0"/>
                        <a:ea typeface="Calibri" panose="020F0502020204030204" charset="0"/>
                        <a:cs typeface="Calibri" panose="020F0502020204030204" charset="0"/>
                      </a:endParaRPr>
                    </a:p>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Our team member Xie has submit the complete model.</a:t>
                      </a:r>
                      <a:endParaRPr lang="en-US" altLang="en-US" sz="1000" b="0">
                        <a:solidFill>
                          <a:srgbClr val="FF0000"/>
                        </a:solidFill>
                        <a:latin typeface="Calibri" panose="020F0502020204030204" charset="0"/>
                        <a:ea typeface="Calibri" panose="020F0502020204030204" charset="0"/>
                        <a:cs typeface="Calibri" panose="020F0502020204030204" charset="0"/>
                      </a:endParaRPr>
                    </a:p>
                    <a:p>
                      <a:pPr indent="0">
                        <a:buNone/>
                      </a:pPr>
                      <a:r>
                        <a:rPr lang="en-US" altLang="en-US" sz="1000" b="0">
                          <a:solidFill>
                            <a:srgbClr val="FF0000"/>
                          </a:solidFill>
                          <a:latin typeface="Calibri" panose="020F0502020204030204" charset="0"/>
                          <a:ea typeface="Calibri" panose="020F0502020204030204" charset="0"/>
                          <a:cs typeface="Calibri" panose="020F0502020204030204" charset="0"/>
                        </a:rPr>
                        <a:t>We didn’t complete the work on time,we delay the plan.</a:t>
                      </a:r>
                      <a:endParaRPr lang="en-US" altLang="en-US" sz="1000" b="0">
                        <a:solidFill>
                          <a:srgbClr val="FF0000"/>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0505" y="95885"/>
            <a:ext cx="4648835" cy="521970"/>
          </a:xfrm>
          <a:prstGeom prst="rect">
            <a:avLst/>
          </a:prstGeom>
          <a:noFill/>
        </p:spPr>
        <p:txBody>
          <a:bodyPr wrap="square" rtlCol="0">
            <a:spAutoFit/>
          </a:bodyPr>
          <a:lstStyle/>
          <a:p>
            <a:pPr marR="0" indent="0" algn="l" defTabSz="914400" fontAlgn="auto">
              <a:lnSpc>
                <a:spcPct val="100000"/>
              </a:lnSpc>
              <a:spcBef>
                <a:spcPts val="0"/>
              </a:spcBef>
              <a:spcAft>
                <a:spcPts val="0"/>
              </a:spcAft>
              <a:buClrTx/>
              <a:buSzTx/>
              <a:buFontTx/>
              <a:buNone/>
              <a:defRPr/>
            </a:pPr>
            <a:r>
              <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rPr>
              <a:t>Detect </a:t>
            </a:r>
            <a:endParaRPr kumimoji="0" lang="en-US" altLang="zh-CN" sz="2800" b="0" i="0" kern="1200" cap="none" spc="0" normalizeH="0" baseline="0" noProof="0" dirty="0">
              <a:solidFill>
                <a:prstClr val="black">
                  <a:lumMod val="85000"/>
                  <a:lumOff val="15000"/>
                </a:prstClr>
              </a:solidFill>
              <a:latin typeface="思源宋体 CN Heavy" pitchFamily="18" charset="-122"/>
              <a:ea typeface="思源宋体 CN Heavy" pitchFamily="18" charset="-122"/>
              <a:cs typeface="+mn-cs"/>
            </a:endParaRPr>
          </a:p>
        </p:txBody>
      </p:sp>
      <p:pic>
        <p:nvPicPr>
          <p:cNvPr id="4" name="图片 3" descr="1"/>
          <p:cNvPicPr>
            <a:picLocks noChangeAspect="1"/>
          </p:cNvPicPr>
          <p:nvPr/>
        </p:nvPicPr>
        <p:blipFill>
          <a:blip r:embed="rId1"/>
          <a:stretch>
            <a:fillRect/>
          </a:stretch>
        </p:blipFill>
        <p:spPr>
          <a:xfrm>
            <a:off x="4443095" y="260350"/>
            <a:ext cx="6958330" cy="3057525"/>
          </a:xfrm>
          <a:prstGeom prst="rect">
            <a:avLst/>
          </a:prstGeom>
        </p:spPr>
      </p:pic>
      <p:pic>
        <p:nvPicPr>
          <p:cNvPr id="5" name="图片 4" descr="1 (5)"/>
          <p:cNvPicPr>
            <a:picLocks noChangeAspect="1"/>
          </p:cNvPicPr>
          <p:nvPr/>
        </p:nvPicPr>
        <p:blipFill>
          <a:blip r:embed="rId2"/>
          <a:stretch>
            <a:fillRect/>
          </a:stretch>
        </p:blipFill>
        <p:spPr>
          <a:xfrm>
            <a:off x="4443095" y="3739515"/>
            <a:ext cx="7106285" cy="2905125"/>
          </a:xfrm>
          <a:prstGeom prst="rect">
            <a:avLst/>
          </a:prstGeom>
        </p:spPr>
      </p:pic>
      <p:sp>
        <p:nvSpPr>
          <p:cNvPr id="9" name="文本框 8"/>
          <p:cNvSpPr txBox="1"/>
          <p:nvPr/>
        </p:nvSpPr>
        <p:spPr>
          <a:xfrm>
            <a:off x="106680" y="1214120"/>
            <a:ext cx="3732530" cy="5705475"/>
          </a:xfrm>
          <a:prstGeom prst="rect">
            <a:avLst/>
          </a:prstGeom>
          <a:noFill/>
        </p:spPr>
        <p:txBody>
          <a:bodyPr wrap="square" rtlCol="0" anchor="t">
            <a:noAutofit/>
          </a:bodyPr>
          <a:p>
            <a:pPr indent="0" fontAlgn="auto">
              <a:lnSpc>
                <a:spcPct val="200000"/>
              </a:lnSpc>
            </a:pPr>
            <a:r>
              <a:rPr lang="zh-CN" altLang="en-US"/>
              <a:t>This is a picture that only passes the detection model and does not pass the generator model. It can be seen that the types of defects can be detected. However, after the processing of yolov5, the quality of the </a:t>
            </a:r>
            <a:r>
              <a:rPr lang="en-US" altLang="zh-CN"/>
              <a:t>detection</a:t>
            </a:r>
            <a:r>
              <a:rPr lang="zh-CN" altLang="en-US"/>
              <a:t> is </a:t>
            </a:r>
            <a:r>
              <a:rPr lang="en-US" altLang="zh-CN"/>
              <a:t>hard</a:t>
            </a:r>
            <a:r>
              <a:rPr lang="zh-CN" altLang="en-US"/>
              <a:t> to guarantee.</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7995" y="1349375"/>
            <a:ext cx="11256010" cy="4601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7040" y="1408430"/>
            <a:ext cx="11297285" cy="4618355"/>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aaa216e8-0ef6-435b-991d-f9a301301e19}"/>
</p:tagLst>
</file>

<file path=ppt/tags/tag10.xml><?xml version="1.0" encoding="utf-8"?>
<p:tagLst xmlns:p="http://schemas.openxmlformats.org/presentationml/2006/main">
  <p:tag name="KSO_WM_UNIT_TABLE_BEAUTIFY" val="smartTable{8f3ffa65-16c2-4b6a-953e-940d2125c85b}"/>
  <p:tag name="TABLE_ENDDRAG_ORIGIN_RECT" val="427*57"/>
  <p:tag name="TABLE_ENDDRAG_RECT" val="16*255*427*57"/>
</p:tagLst>
</file>

<file path=ppt/tags/tag11.xml><?xml version="1.0" encoding="utf-8"?>
<p:tagLst xmlns:p="http://schemas.openxmlformats.org/presentationml/2006/main">
  <p:tag name="KSO_WM_UNIT_TABLE_BEAUTIFY" val="smartTable{45950aa8-cd13-4a63-8a25-e8f9d63083cc}"/>
</p:tagLst>
</file>

<file path=ppt/tags/tag12.xml><?xml version="1.0" encoding="utf-8"?>
<p:tagLst xmlns:p="http://schemas.openxmlformats.org/presentationml/2006/main">
  <p:tag name="KSO_WM_UNIT_TABLE_BEAUTIFY" val="smartTable{4995d889-454c-4fb2-97c0-89e3ef4e5e87}"/>
</p:tagLst>
</file>

<file path=ppt/tags/tag13.xml><?xml version="1.0" encoding="utf-8"?>
<p:tagLst xmlns:p="http://schemas.openxmlformats.org/presentationml/2006/main">
  <p:tag name="KSO_WM_UNIT_TABLE_BEAUTIFY" val="smartTable{07c298d0-7c4e-478e-8fd7-e9d06bede1b2}"/>
</p:tagLst>
</file>

<file path=ppt/tags/tag14.xml><?xml version="1.0" encoding="utf-8"?>
<p:tagLst xmlns:p="http://schemas.openxmlformats.org/presentationml/2006/main">
  <p:tag name="KSO_WM_UNIT_TABLE_BEAUTIFY" val="smartTable{add0458d-4dcd-4d13-a65f-d2cbeaa7e0a8}"/>
</p:tagLst>
</file>

<file path=ppt/tags/tag15.xml><?xml version="1.0" encoding="utf-8"?>
<p:tagLst xmlns:p="http://schemas.openxmlformats.org/presentationml/2006/main">
  <p:tag name="KSO_WM_UNIT_TABLE_BEAUTIFY" val="smartTable{4da72bd1-766c-41da-871c-b47b3324e923}"/>
</p:tagLst>
</file>

<file path=ppt/tags/tag16.xml><?xml version="1.0" encoding="utf-8"?>
<p:tagLst xmlns:p="http://schemas.openxmlformats.org/presentationml/2006/main">
  <p:tag name="KSO_WM_UNIT_TABLE_BEAUTIFY" val="smartTable{3e61329f-1271-4839-b1cd-6e7745c982e9}"/>
</p:tagLst>
</file>

<file path=ppt/tags/tag17.xml><?xml version="1.0" encoding="utf-8"?>
<p:tagLst xmlns:p="http://schemas.openxmlformats.org/presentationml/2006/main">
  <p:tag name="KSO_WM_UNIT_TABLE_BEAUTIFY" val="smartTable{98cc265f-c748-42d1-ba63-47c1d2871a6c}"/>
</p:tagLst>
</file>

<file path=ppt/tags/tag18.xml><?xml version="1.0" encoding="utf-8"?>
<p:tagLst xmlns:p="http://schemas.openxmlformats.org/presentationml/2006/main">
  <p:tag name="KSO_WM_UNIT_TABLE_BEAUTIFY" val="smartTable{2a1af683-6a89-44a3-9e74-4ad2d56dfa2c}"/>
  <p:tag name="TABLE_ENDDRAG_ORIGIN_RECT" val="454*139"/>
  <p:tag name="TABLE_ENDDRAG_RECT" val="0*64*454*139"/>
</p:tagLst>
</file>

<file path=ppt/tags/tag19.xml><?xml version="1.0" encoding="utf-8"?>
<p:tagLst xmlns:p="http://schemas.openxmlformats.org/presentationml/2006/main">
  <p:tag name="KSO_WM_UNIT_TABLE_BEAUTIFY" val="smartTable{47396173-3f6b-4da5-967b-abb736872b8e}"/>
  <p:tag name="TABLE_ENDDRAG_ORIGIN_RECT" val="454*113"/>
  <p:tag name="TABLE_ENDDRAG_RECT" val="29*272*454*113"/>
</p:tagLst>
</file>

<file path=ppt/tags/tag2.xml><?xml version="1.0" encoding="utf-8"?>
<p:tagLst xmlns:p="http://schemas.openxmlformats.org/presentationml/2006/main">
  <p:tag name="KSO_WM_UNIT_TABLE_BEAUTIFY" val="smartTable{cc9023a7-c05c-4556-bd95-f0269b139dda}"/>
</p:tagLst>
</file>

<file path=ppt/tags/tag20.xml><?xml version="1.0" encoding="utf-8"?>
<p:tagLst xmlns:p="http://schemas.openxmlformats.org/presentationml/2006/main">
  <p:tag name="KSO_WM_UNIT_TABLE_BEAUTIFY" val="smartTable{5b7a8e96-bc80-47bc-8051-59efac1c7220}"/>
  <p:tag name="TABLE_ENDDRAG_ORIGIN_RECT" val="560*350"/>
  <p:tag name="TABLE_ENDDRAG_RECT" val="214*150*560*350"/>
</p:tagLst>
</file>

<file path=ppt/tags/tag21.xml><?xml version="1.0" encoding="utf-8"?>
<p:tagLst xmlns:p="http://schemas.openxmlformats.org/presentationml/2006/main">
  <p:tag name="KSO_WM_UNIT_TABLE_BEAUTIFY" val="smartTable{99f15192-eb2a-4b31-a8da-d013f313f1ea}"/>
  <p:tag name="TABLE_ENDDRAG_ORIGIN_RECT" val="477*364"/>
  <p:tag name="TABLE_ENDDRAG_RECT" val="348*126*477*364"/>
</p:tagLst>
</file>

<file path=ppt/tags/tag22.xml><?xml version="1.0" encoding="utf-8"?>
<p:tagLst xmlns:p="http://schemas.openxmlformats.org/presentationml/2006/main">
  <p:tag name="KSO_WM_UNIT_TABLE_BEAUTIFY" val="smartTable{d3f285da-0b8d-44f8-b9b8-69ab5340f218}"/>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COMMONDATA" val="eyJjb3VudCI6OTMsImhkaWQiOiJjOWY5YTEyNmUwNWIzNzNiNDg3YzA4OTgwZWY0N2M0NSIsInVzZXJDb3VudCI6OTN9"/>
  <p:tag name="KSO_WPP_MARK_KEY" val="b845d936-190a-460f-9265-9c97a6841eff"/>
</p:tagLst>
</file>

<file path=ppt/tags/tag3.xml><?xml version="1.0" encoding="utf-8"?>
<p:tagLst xmlns:p="http://schemas.openxmlformats.org/presentationml/2006/main">
  <p:tag name="KSO_WM_UNIT_TABLE_BEAUTIFY" val="smartTable{429a910a-32b0-4850-bbbd-a90520fe843b}"/>
  <p:tag name="TABLE_ENDDRAG_ORIGIN_RECT" val="679*251"/>
  <p:tag name="TABLE_ENDDRAG_RECT" val="132*272*679*251"/>
</p:tagLst>
</file>

<file path=ppt/tags/tag4.xml><?xml version="1.0" encoding="utf-8"?>
<p:tagLst xmlns:p="http://schemas.openxmlformats.org/presentationml/2006/main">
  <p:tag name="KSO_WM_UNIT_TABLE_BEAUTIFY" val="smartTable{b41f5f79-b20b-4e49-b6ca-75ac332724e4}"/>
</p:tagLst>
</file>

<file path=ppt/tags/tag5.xml><?xml version="1.0" encoding="utf-8"?>
<p:tagLst xmlns:p="http://schemas.openxmlformats.org/presentationml/2006/main">
  <p:tag name="KSO_WM_UNIT_TABLE_BEAUTIFY" val="smartTable{2f526500-93c8-413a-9f08-9eb950302a89}"/>
</p:tagLst>
</file>

<file path=ppt/tags/tag6.xml><?xml version="1.0" encoding="utf-8"?>
<p:tagLst xmlns:p="http://schemas.openxmlformats.org/presentationml/2006/main">
  <p:tag name="KSO_WM_UNIT_TABLE_BEAUTIFY" val="smartTable{99a14dda-2088-42b2-b516-3518e6c77b1f}"/>
</p:tagLst>
</file>

<file path=ppt/tags/tag7.xml><?xml version="1.0" encoding="utf-8"?>
<p:tagLst xmlns:p="http://schemas.openxmlformats.org/presentationml/2006/main">
  <p:tag name="KSO_WM_UNIT_TABLE_BEAUTIFY" val="smartTable{2f184d70-2411-4ad9-8ce3-69acaf7e7e91}"/>
  <p:tag name="TABLE_ENDDRAG_ORIGIN_RECT" val="507*251"/>
  <p:tag name="TABLE_ENDDRAG_RECT" val="247*123*507*251"/>
</p:tagLst>
</file>

<file path=ppt/tags/tag8.xml><?xml version="1.0" encoding="utf-8"?>
<p:tagLst xmlns:p="http://schemas.openxmlformats.org/presentationml/2006/main">
  <p:tag name="KSO_WM_UNIT_TABLE_BEAUTIFY" val="smartTable{b1754f6a-9472-4f82-ba1c-6140a3b67143}"/>
  <p:tag name="TABLE_ENDDRAG_ORIGIN_RECT" val="427*73"/>
  <p:tag name="TABLE_ENDDRAG_RECT" val="16*33*427*73"/>
</p:tagLst>
</file>

<file path=ppt/tags/tag9.xml><?xml version="1.0" encoding="utf-8"?>
<p:tagLst xmlns:p="http://schemas.openxmlformats.org/presentationml/2006/main">
  <p:tag name="KSO_WM_UNIT_TABLE_BEAUTIFY" val="smartTable{5f358477-2cfb-4d04-b9fb-f1748ec0df03}"/>
  <p:tag name="TABLE_ENDDRAG_ORIGIN_RECT" val="427*65"/>
  <p:tag name="TABLE_ENDDRAG_RECT" val="16*151*427*6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CN Medium"/>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63500" sx="102000" sy="102000" algn="ctr" rotWithShape="0">
            <a:prstClr val="black">
              <a:alpha val="5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12799</Words>
  <Application>WPS 演示</Application>
  <PresentationFormat>宽屏</PresentationFormat>
  <Paragraphs>741</Paragraphs>
  <Slides>34</Slides>
  <Notes>0</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Arial</vt:lpstr>
      <vt:lpstr>宋体</vt:lpstr>
      <vt:lpstr>Wingdings</vt:lpstr>
      <vt:lpstr>思源宋体 CN Medium</vt:lpstr>
      <vt:lpstr>Calibri</vt:lpstr>
      <vt:lpstr>思源宋体 CN Heavy</vt:lpstr>
      <vt:lpstr>汉仪书宋二KW</vt:lpstr>
      <vt:lpstr>等线</vt:lpstr>
      <vt:lpstr>Times New Roman</vt:lpstr>
      <vt:lpstr>Times New Roman Regular</vt:lpstr>
      <vt:lpstr>微软雅黑</vt:lpstr>
      <vt:lpstr>汉仪旗黑</vt:lpstr>
      <vt:lpstr>宋体</vt:lpstr>
      <vt:lpstr>Arial Unicode MS</vt:lpstr>
      <vt:lpstr>汉仪中等线KW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东锅锅</dc:creator>
  <cp:lastModifiedBy>Mete0r</cp:lastModifiedBy>
  <cp:revision>197</cp:revision>
  <dcterms:created xsi:type="dcterms:W3CDTF">2023-05-31T05:22:18Z</dcterms:created>
  <dcterms:modified xsi:type="dcterms:W3CDTF">2023-05-31T05:22:18Z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3637F46CC5A8774E3EA77564C2734329</vt:lpwstr>
  </property>
  <property fmtid="{D5CDD505-2E9C-101B-9397-08002B2CF9AE}" pid="3" name="KSOProductBuildVer">
    <vt:lpwstr>2052-5.1.1.7676</vt:lpwstr>
  </property>
  <property fmtid="{D5CDD505-2E9C-101B-9397-08002B2CF9AE}" pid="4" name="KSOTemplateUUID">
    <vt:lpwstr>v1.0_mb_RClFXWzenn+ssU/SMBml9g==</vt:lpwstr>
  </property>
</Properties>
</file>